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6858000" type="screen4x3"/>
  <p:notesSz cx="6858000" cy="9144000"/>
  <p:embeddedFontLst>
    <p:embeddedFont>
      <p:font typeface="Arimo"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000000"/>
          </p15:clr>
        </p15:guide>
        <p15:guide id="2" orient="horz" pos="4032">
          <p15:clr>
            <a:srgbClr val="000000"/>
          </p15:clr>
        </p15:guide>
        <p15:guide id="3" pos="288">
          <p15:clr>
            <a:srgbClr val="000000"/>
          </p15:clr>
        </p15:guide>
        <p15:guide id="4"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90"/>
      </p:cViewPr>
      <p:guideLst>
        <p:guide orient="horz" pos="2208"/>
        <p:guide orient="horz" pos="4032"/>
        <p:guide pos="288"/>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2816980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f272a32f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3f272a32f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g3f272a32f7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sz="1400"/>
          </a:p>
        </p:txBody>
      </p:sp>
    </p:spTree>
    <p:extLst>
      <p:ext uri="{BB962C8B-B14F-4D97-AF65-F5344CB8AC3E}">
        <p14:creationId xmlns:p14="http://schemas.microsoft.com/office/powerpoint/2010/main" val="393699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37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56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1" i="0" u="none" strike="noStrike" cap="none"/>
              <a:t>FIGURE 1-11 TIME ZONES </a:t>
            </a:r>
            <a:r>
              <a:rPr lang="en-US" sz="1800" b="0" i="0" u="none" strike="noStrike" cap="none"/>
              <a:t>The United States and Canada share four standard time zones:</a:t>
            </a:r>
            <a:endParaRPr/>
          </a:p>
          <a:p>
            <a:pPr marL="0" marR="0" lvl="0" indent="0" algn="l" rtl="0">
              <a:spcBef>
                <a:spcPts val="0"/>
              </a:spcBef>
              <a:spcAft>
                <a:spcPts val="0"/>
              </a:spcAft>
              <a:buSzPts val="1800"/>
              <a:buFont typeface="Arial"/>
              <a:buNone/>
            </a:pPr>
            <a:r>
              <a:rPr lang="en-US" sz="1800" b="0" i="0" u="none" strike="noStrike" cap="none"/>
              <a:t>• Eastern, near 75° west, is 5 hours earlier than GMT.</a:t>
            </a:r>
            <a:endParaRPr/>
          </a:p>
          <a:p>
            <a:pPr marL="0" marR="0" lvl="0" indent="0" algn="l" rtl="0">
              <a:spcBef>
                <a:spcPts val="0"/>
              </a:spcBef>
              <a:spcAft>
                <a:spcPts val="0"/>
              </a:spcAft>
              <a:buSzPts val="1800"/>
              <a:buFont typeface="Arial"/>
              <a:buNone/>
            </a:pPr>
            <a:r>
              <a:rPr lang="en-US" sz="1800" b="0" i="0" u="none" strike="noStrike" cap="none"/>
              <a:t>• Central, near 90° west, is 6 hours earlier than GMT.</a:t>
            </a:r>
            <a:endParaRPr/>
          </a:p>
          <a:p>
            <a:pPr marL="0" marR="0" lvl="0" indent="0" algn="l" rtl="0">
              <a:spcBef>
                <a:spcPts val="0"/>
              </a:spcBef>
              <a:spcAft>
                <a:spcPts val="0"/>
              </a:spcAft>
              <a:buSzPts val="1800"/>
              <a:buFont typeface="Arial"/>
              <a:buNone/>
            </a:pPr>
            <a:r>
              <a:rPr lang="en-US" sz="1800" b="0" i="0" u="none" strike="noStrike" cap="none"/>
              <a:t>• Mountain, near 105° west, is 7 hours earlier than GMT.</a:t>
            </a:r>
            <a:endParaRPr/>
          </a:p>
          <a:p>
            <a:pPr marL="0" marR="0" lvl="0" indent="0" algn="l" rtl="0">
              <a:spcBef>
                <a:spcPts val="0"/>
              </a:spcBef>
              <a:spcAft>
                <a:spcPts val="0"/>
              </a:spcAft>
              <a:buSzPts val="1800"/>
              <a:buFont typeface="Arial"/>
              <a:buNone/>
            </a:pPr>
            <a:r>
              <a:rPr lang="en-US" sz="1800" b="0" i="0" u="none" strike="noStrike" cap="none"/>
              <a:t>• Pacific, near 120° west, is 8 hours earlier than GMT.</a:t>
            </a:r>
            <a:endParaRPr/>
          </a:p>
          <a:p>
            <a:pPr marL="0" marR="0" lvl="0" indent="0" algn="l" rtl="0">
              <a:spcBef>
                <a:spcPts val="0"/>
              </a:spcBef>
              <a:spcAft>
                <a:spcPts val="0"/>
              </a:spcAft>
              <a:buSzPts val="1800"/>
              <a:buFont typeface="Arial"/>
              <a:buNone/>
            </a:pPr>
            <a:r>
              <a:rPr lang="en-US" sz="1800" b="0" i="0" u="none" strike="noStrike" cap="none"/>
              <a:t>The United States has two additional standard time zones:</a:t>
            </a:r>
            <a:endParaRPr/>
          </a:p>
          <a:p>
            <a:pPr marL="0" marR="0" lvl="0" indent="0" algn="l" rtl="0">
              <a:spcBef>
                <a:spcPts val="0"/>
              </a:spcBef>
              <a:spcAft>
                <a:spcPts val="0"/>
              </a:spcAft>
              <a:buSzPts val="1800"/>
              <a:buFont typeface="Arial"/>
              <a:buNone/>
            </a:pPr>
            <a:r>
              <a:rPr lang="en-US" sz="1800" b="0" i="0" u="none" strike="noStrike" cap="none"/>
              <a:t>• Alaska, near 135° west, is 9 hours earlier than GMT.</a:t>
            </a:r>
            <a:endParaRPr/>
          </a:p>
          <a:p>
            <a:pPr marL="0" marR="0" lvl="0" indent="0" algn="l" rtl="0">
              <a:spcBef>
                <a:spcPts val="0"/>
              </a:spcBef>
              <a:spcAft>
                <a:spcPts val="0"/>
              </a:spcAft>
              <a:buSzPts val="1800"/>
              <a:buFont typeface="Arial"/>
              <a:buNone/>
            </a:pPr>
            <a:r>
              <a:rPr lang="en-US" sz="1800" b="0" i="0" u="none" strike="noStrike" cap="none"/>
              <a:t>• Hawaii-Aleutian, near 150° west, is 10 hours earlier than GMT.</a:t>
            </a:r>
            <a:endParaRPr/>
          </a:p>
          <a:p>
            <a:pPr marL="0" marR="0" lvl="0" indent="0" algn="l" rtl="0">
              <a:spcBef>
                <a:spcPts val="0"/>
              </a:spcBef>
              <a:spcAft>
                <a:spcPts val="0"/>
              </a:spcAft>
              <a:buSzPts val="1800"/>
              <a:buFont typeface="Arial"/>
              <a:buNone/>
            </a:pPr>
            <a:r>
              <a:rPr lang="en-US" sz="1800" b="0" i="0" u="none" strike="noStrike" cap="none"/>
              <a:t> Canada has two additional standard time zones:</a:t>
            </a:r>
            <a:endParaRPr/>
          </a:p>
          <a:p>
            <a:pPr marL="0" marR="0" lvl="0" indent="0" algn="l" rtl="0">
              <a:spcBef>
                <a:spcPts val="0"/>
              </a:spcBef>
              <a:spcAft>
                <a:spcPts val="0"/>
              </a:spcAft>
              <a:buSzPts val="1800"/>
              <a:buFont typeface="Arial"/>
              <a:buNone/>
            </a:pPr>
            <a:r>
              <a:rPr lang="en-US" sz="1800" b="0" i="0" u="none" strike="noStrike" cap="none"/>
              <a:t>• Atlantic, near 60° west, is 4 hours earlier than GMT.</a:t>
            </a:r>
            <a:endParaRPr/>
          </a:p>
          <a:p>
            <a:pPr marL="0" marR="0" lvl="0" indent="0" algn="l" rtl="0">
              <a:spcBef>
                <a:spcPts val="0"/>
              </a:spcBef>
              <a:spcAft>
                <a:spcPts val="0"/>
              </a:spcAft>
              <a:buSzPts val="1800"/>
              <a:buFont typeface="Arial"/>
              <a:buNone/>
            </a:pPr>
            <a:r>
              <a:rPr lang="en-US" sz="1800" b="0" i="0" u="none" strike="noStrike" cap="none"/>
              <a:t>• Newfoundland is 3½ hours earlier than GMT; the residents of Newfoundland assert that their island, which lies between 53° and 59° west longitude, would face dark winter afternoons if it were in the Atlantic Time Zone and dark winter mornings if it were 3 hours earlier than GMT.</a:t>
            </a:r>
            <a:endParaRPr/>
          </a:p>
          <a:p>
            <a:pPr marL="0" marR="0" lvl="0" indent="0" algn="l" rtl="0">
              <a:spcBef>
                <a:spcPts val="0"/>
              </a:spcBef>
              <a:spcAft>
                <a:spcPts val="0"/>
              </a:spcAft>
              <a:buNone/>
            </a:pPr>
            <a:endParaRPr sz="1800" b="0" i="0" u="none" strike="noStrike" cap="none"/>
          </a:p>
        </p:txBody>
      </p:sp>
      <p:sp>
        <p:nvSpPr>
          <p:cNvPr id="50" name="Google Shape;50;p5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Tree>
    <p:extLst>
      <p:ext uri="{BB962C8B-B14F-4D97-AF65-F5344CB8AC3E}">
        <p14:creationId xmlns:p14="http://schemas.microsoft.com/office/powerpoint/2010/main" val="312633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1895527f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1895527f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g41895527f0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sz="1400"/>
          </a:p>
        </p:txBody>
      </p:sp>
    </p:spTree>
    <p:extLst>
      <p:ext uri="{BB962C8B-B14F-4D97-AF65-F5344CB8AC3E}">
        <p14:creationId xmlns:p14="http://schemas.microsoft.com/office/powerpoint/2010/main" val="123825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1895527f0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1895527f0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g41895527f0_0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sz="1400"/>
          </a:p>
        </p:txBody>
      </p:sp>
    </p:spTree>
    <p:extLst>
      <p:ext uri="{BB962C8B-B14F-4D97-AF65-F5344CB8AC3E}">
        <p14:creationId xmlns:p14="http://schemas.microsoft.com/office/powerpoint/2010/main" val="418667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1895527f0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1895527f0_0_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41895527f0_0_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sz="1400"/>
          </a:p>
        </p:txBody>
      </p:sp>
    </p:spTree>
    <p:extLst>
      <p:ext uri="{BB962C8B-B14F-4D97-AF65-F5344CB8AC3E}">
        <p14:creationId xmlns:p14="http://schemas.microsoft.com/office/powerpoint/2010/main" val="43543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1895527f0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1895527f0_0_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41895527f0_0_1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sz="1400"/>
          </a:p>
        </p:txBody>
      </p:sp>
    </p:spTree>
    <p:extLst>
      <p:ext uri="{BB962C8B-B14F-4D97-AF65-F5344CB8AC3E}">
        <p14:creationId xmlns:p14="http://schemas.microsoft.com/office/powerpoint/2010/main" val="19551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0" y="30162"/>
            <a:ext cx="9144000" cy="579438"/>
          </a:xfrm>
          <a:prstGeom prst="rect">
            <a:avLst/>
          </a:prstGeom>
          <a:noFill/>
          <a:ln>
            <a:noFill/>
          </a:ln>
        </p:spPr>
        <p:txBody>
          <a:bodyPr spcFirstLastPara="1" wrap="square" lIns="457200" tIns="45700" rIns="91425" bIns="45700" anchor="t" anchorCtr="0"/>
          <a:lstStyle>
            <a:lvl1pPr marR="0" lvl="0" algn="l" rtl="0">
              <a:spcBef>
                <a:spcPts val="1600"/>
              </a:spcBef>
              <a:spcAft>
                <a:spcPts val="0"/>
              </a:spcAft>
              <a:buSzPts val="1400"/>
              <a:buNone/>
              <a:defRPr sz="3200" b="1" i="0" u="none" strike="noStrike" cap="none">
                <a:solidFill>
                  <a:schemeClr val="lt1"/>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76200" y="6602412"/>
            <a:ext cx="5399087" cy="1793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 2014 Pearson Education, Inc.</a:t>
            </a:r>
            <a:endParaRPr/>
          </a:p>
        </p:txBody>
      </p:sp>
      <p:sp>
        <p:nvSpPr>
          <p:cNvPr id="11" name="Google Shape;11;p1"/>
          <p:cNvSpPr txBox="1"/>
          <p:nvPr/>
        </p:nvSpPr>
        <p:spPr>
          <a:xfrm>
            <a:off x="0" y="0"/>
            <a:ext cx="9144000" cy="609600"/>
          </a:xfrm>
          <a:prstGeom prst="rect">
            <a:avLst/>
          </a:prstGeom>
          <a:solidFill>
            <a:srgbClr val="ED6B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 name="Google Shape;12;p1"/>
          <p:cNvSpPr txBox="1"/>
          <p:nvPr/>
        </p:nvSpPr>
        <p:spPr>
          <a:xfrm>
            <a:off x="365125" y="44450"/>
            <a:ext cx="8001000"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Chapter 1 Lecture</a:t>
            </a:r>
            <a:endParaRPr/>
          </a:p>
        </p:txBody>
      </p:sp>
      <p:sp>
        <p:nvSpPr>
          <p:cNvPr id="13" name="Google Shape;13;p1"/>
          <p:cNvSpPr txBox="1"/>
          <p:nvPr/>
        </p:nvSpPr>
        <p:spPr>
          <a:xfrm>
            <a:off x="457200" y="3101975"/>
            <a:ext cx="4343400" cy="6159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Basic Concepts</a:t>
            </a:r>
            <a:endParaRPr/>
          </a:p>
        </p:txBody>
      </p:sp>
      <p:pic>
        <p:nvPicPr>
          <p:cNvPr id="14" name="Google Shape;14;p1" descr="\\integrafs1\prs\16_NMS\01. Receivables\RUBENSTEIN_CL_IRDVD\Jan-13\19-Jan\Cover Files\Media Files\RUBE1583_11_thumbnail.png"/>
          <p:cNvPicPr preferRelativeResize="0"/>
          <p:nvPr/>
        </p:nvPicPr>
        <p:blipFill rotWithShape="1">
          <a:blip r:embed="rId3">
            <a:alphaModFix/>
          </a:blip>
          <a:srcRect/>
          <a:stretch/>
        </p:blipFill>
        <p:spPr>
          <a:xfrm>
            <a:off x="4857750" y="1598612"/>
            <a:ext cx="3859212" cy="4664075"/>
          </a:xfrm>
          <a:prstGeom prst="rect">
            <a:avLst/>
          </a:prstGeom>
          <a:noFill/>
          <a:ln>
            <a:noFill/>
          </a:ln>
        </p:spPr>
      </p:pic>
      <p:sp>
        <p:nvSpPr>
          <p:cNvPr id="15" name="Google Shape;15;p1"/>
          <p:cNvSpPr txBox="1"/>
          <p:nvPr/>
        </p:nvSpPr>
        <p:spPr>
          <a:xfrm>
            <a:off x="457200" y="600075"/>
            <a:ext cx="8259762" cy="95091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mo"/>
              <a:buNone/>
            </a:pPr>
            <a:r>
              <a:rPr lang="en-US" sz="3600" b="1" i="0" u="none">
                <a:solidFill>
                  <a:srgbClr val="000000"/>
                </a:solidFill>
                <a:latin typeface="Arimo"/>
                <a:ea typeface="Arimo"/>
                <a:cs typeface="Arimo"/>
                <a:sym typeface="Arimo"/>
              </a:rPr>
              <a:t>The Cultural Landscape</a:t>
            </a:r>
            <a:endParaRPr sz="3400" b="1" i="0" u="none">
              <a:solidFill>
                <a:srgbClr val="000000"/>
              </a:solidFill>
              <a:latin typeface="Arial"/>
              <a:ea typeface="Arial"/>
              <a:cs typeface="Arial"/>
              <a:sym typeface="Arial"/>
            </a:endParaRPr>
          </a:p>
          <a:p>
            <a:pPr marL="0" marR="0" lvl="0" indent="0" algn="r" rtl="0">
              <a:lnSpc>
                <a:spcPct val="100000"/>
              </a:lnSpc>
              <a:spcBef>
                <a:spcPts val="180"/>
              </a:spcBef>
              <a:spcAft>
                <a:spcPts val="0"/>
              </a:spcAft>
              <a:buClr>
                <a:srgbClr val="000000"/>
              </a:buClr>
              <a:buSzPts val="1800"/>
              <a:buFont typeface="Arial"/>
              <a:buNone/>
            </a:pPr>
            <a:r>
              <a:rPr lang="en-US" sz="1800" b="0" i="0" u="none">
                <a:solidFill>
                  <a:srgbClr val="000000"/>
                </a:solidFill>
                <a:latin typeface="Arial"/>
                <a:ea typeface="Arial"/>
                <a:cs typeface="Arial"/>
                <a:sym typeface="Arial"/>
              </a:rPr>
              <a:t>Eleventh Edition</a:t>
            </a:r>
            <a:endParaRPr/>
          </a:p>
        </p:txBody>
      </p:sp>
      <p:sp>
        <p:nvSpPr>
          <p:cNvPr id="16" name="Google Shape;16;p1"/>
          <p:cNvSpPr txBox="1"/>
          <p:nvPr/>
        </p:nvSpPr>
        <p:spPr>
          <a:xfrm>
            <a:off x="457200" y="5078412"/>
            <a:ext cx="4419600" cy="701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Matthew Cartlidge</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University of Nebraska-Lincoln</a:t>
            </a:r>
            <a:r>
              <a:rPr lang="en-US" sz="1800" b="0" i="0" u="none">
                <a:solidFill>
                  <a:srgbClr val="000000"/>
                </a:solidFill>
                <a:latin typeface="Arial"/>
                <a:ea typeface="Arial"/>
                <a:cs typeface="Arial"/>
                <a:sym typeface="Arial"/>
              </a:rPr>
              <a:t> </a:t>
            </a:r>
            <a:endParaRPr/>
          </a:p>
        </p:txBody>
      </p:sp>
      <p:sp>
        <p:nvSpPr>
          <p:cNvPr id="17" name="Google Shape;17;p1"/>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18" name="Google Shape;18;p1"/>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76200" y="6602412"/>
            <a:ext cx="5399087" cy="1793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a:solidFill>
                  <a:srgbClr val="000000"/>
                </a:solidFill>
                <a:latin typeface="Arial"/>
                <a:ea typeface="Arial"/>
                <a:cs typeface="Arial"/>
                <a:sym typeface="Arial"/>
              </a:rPr>
              <a:t>© 2014 Pearson Education, Inc.</a:t>
            </a:r>
            <a:endParaRPr/>
          </a:p>
        </p:txBody>
      </p:sp>
      <p:sp>
        <p:nvSpPr>
          <p:cNvPr id="22" name="Google Shape;22;p3"/>
          <p:cNvSpPr txBox="1"/>
          <p:nvPr/>
        </p:nvSpPr>
        <p:spPr>
          <a:xfrm>
            <a:off x="0" y="0"/>
            <a:ext cx="9144000" cy="609600"/>
          </a:xfrm>
          <a:prstGeom prst="rect">
            <a:avLst/>
          </a:prstGeom>
          <a:solidFill>
            <a:srgbClr val="ED6B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3" name="Google Shape;23;p3"/>
          <p:cNvSpPr txBox="1">
            <a:spLocks noGrp="1"/>
          </p:cNvSpPr>
          <p:nvPr>
            <p:ph type="title"/>
          </p:nvPr>
        </p:nvSpPr>
        <p:spPr>
          <a:xfrm>
            <a:off x="0" y="0"/>
            <a:ext cx="9144000" cy="579437"/>
          </a:xfrm>
          <a:prstGeom prst="rect">
            <a:avLst/>
          </a:prstGeom>
          <a:noFill/>
          <a:ln>
            <a:noFill/>
          </a:ln>
        </p:spPr>
        <p:txBody>
          <a:bodyPr spcFirstLastPara="1" wrap="square" lIns="457200" tIns="45700" rIns="91425" bIns="45700" anchor="t" anchorCtr="0"/>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rgbClr val="ED6B06"/>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rgbClr val="ED6B06"/>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rgbClr val="ED6B06"/>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rgbClr val="ED6B06"/>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rgbClr val="ED6B06"/>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rgbClr val="ED6B06"/>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rgbClr val="ED6B06"/>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rgbClr val="ED6B06"/>
                </a:solidFill>
                <a:latin typeface="Arial"/>
                <a:ea typeface="Arial"/>
                <a:cs typeface="Arial"/>
                <a:sym typeface="Arial"/>
              </a:defRPr>
            </a:lvl9pPr>
          </a:lstStyle>
          <a:p>
            <a:endParaRPr/>
          </a:p>
        </p:txBody>
      </p:sp>
      <p:sp>
        <p:nvSpPr>
          <p:cNvPr id="24" name="Google Shape;24;p3"/>
          <p:cNvSpPr txBox="1">
            <a:spLocks noGrp="1"/>
          </p:cNvSpPr>
          <p:nvPr>
            <p:ph type="body" idx="1"/>
          </p:nvPr>
        </p:nvSpPr>
        <p:spPr>
          <a:xfrm>
            <a:off x="365125" y="1141412"/>
            <a:ext cx="8229600" cy="510698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0" y="1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Why Are Different Places Similar</a:t>
            </a:r>
            <a:endParaRPr/>
          </a:p>
        </p:txBody>
      </p:sp>
      <p:sp>
        <p:nvSpPr>
          <p:cNvPr id="34" name="Google Shape;34;p5"/>
          <p:cNvSpPr txBox="1">
            <a:spLocks noGrp="1"/>
          </p:cNvSpPr>
          <p:nvPr>
            <p:ph type="body" idx="1"/>
          </p:nvPr>
        </p:nvSpPr>
        <p:spPr>
          <a:xfrm>
            <a:off x="132650" y="821100"/>
            <a:ext cx="8817600" cy="5368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a:t>Focus Questions 1-3-2/1-3-4</a:t>
            </a:r>
            <a:endParaRPr sz="2000"/>
          </a:p>
          <a:p>
            <a:pPr marL="457200" lvl="0" indent="-355600" algn="l" rtl="0">
              <a:spcBef>
                <a:spcPts val="640"/>
              </a:spcBef>
              <a:spcAft>
                <a:spcPts val="0"/>
              </a:spcAft>
              <a:buSzPts val="2000"/>
              <a:buAutoNum type="arabicPeriod"/>
            </a:pPr>
            <a:r>
              <a:rPr lang="en-US" sz="2000"/>
              <a:t>Aside from Globalization what three elements of space do Geographers focus on in order to understand why different places are similar?</a:t>
            </a:r>
            <a:endParaRPr sz="2000"/>
          </a:p>
          <a:p>
            <a:pPr marL="0" lvl="0" indent="0" algn="l" rtl="0">
              <a:spcBef>
                <a:spcPts val="640"/>
              </a:spcBef>
              <a:spcAft>
                <a:spcPts val="0"/>
              </a:spcAft>
              <a:buNone/>
            </a:pPr>
            <a:endParaRPr sz="2000"/>
          </a:p>
          <a:p>
            <a:pPr marL="457200" lvl="0" indent="-355600" algn="l" rtl="0">
              <a:spcBef>
                <a:spcPts val="640"/>
              </a:spcBef>
              <a:spcAft>
                <a:spcPts val="0"/>
              </a:spcAft>
              <a:buSzPts val="2000"/>
              <a:buAutoNum type="arabicPeriod"/>
            </a:pPr>
            <a:r>
              <a:rPr lang="en-US" sz="2000"/>
              <a:t>In regards to the distribution of features what key properties do Geographers specifically study to understand the distribution across Earth?</a:t>
            </a:r>
            <a:endParaRPr sz="2000"/>
          </a:p>
          <a:p>
            <a:pPr marL="0" lvl="0" indent="0" algn="l" rtl="0">
              <a:spcBef>
                <a:spcPts val="640"/>
              </a:spcBef>
              <a:spcAft>
                <a:spcPts val="0"/>
              </a:spcAft>
              <a:buNone/>
            </a:pPr>
            <a:endParaRPr sz="2000"/>
          </a:p>
          <a:p>
            <a:pPr marL="457200" lvl="0" indent="-355600" algn="l" rtl="0">
              <a:spcBef>
                <a:spcPts val="640"/>
              </a:spcBef>
              <a:spcAft>
                <a:spcPts val="0"/>
              </a:spcAft>
              <a:buSzPts val="2000"/>
              <a:buAutoNum type="arabicPeriod"/>
            </a:pPr>
            <a:r>
              <a:rPr lang="en-US" sz="2000"/>
              <a:t>What are the three main distributions Geographers study in order to understand how people sort themselves out in space and move across the landscape?</a:t>
            </a:r>
            <a:endParaRPr sz="2000"/>
          </a:p>
          <a:p>
            <a:pPr marL="457200" lvl="0" indent="0" algn="l" rtl="0">
              <a:spcBef>
                <a:spcPts val="640"/>
              </a:spcBef>
              <a:spcAft>
                <a:spcPts val="0"/>
              </a:spcAft>
              <a:buNone/>
            </a:pPr>
            <a:endParaRPr sz="2000"/>
          </a:p>
          <a:p>
            <a:pPr marL="457200" lvl="0" indent="-355600" algn="l" rtl="0">
              <a:spcBef>
                <a:spcPts val="640"/>
              </a:spcBef>
              <a:spcAft>
                <a:spcPts val="0"/>
              </a:spcAft>
              <a:buSzPts val="2000"/>
              <a:buAutoNum type="arabicPeriod"/>
            </a:pPr>
            <a:r>
              <a:rPr lang="en-US" sz="2000"/>
              <a:t>Geographers take a range of approaches to understanding cultural identity, space and inequality. What are the five areas Geographers study in order to understand the experience of people. </a:t>
            </a:r>
            <a:endParaRPr sz="2000"/>
          </a:p>
          <a:p>
            <a:pPr marL="457200" lvl="0" indent="0" algn="l" rtl="0">
              <a:spcBef>
                <a:spcPts val="640"/>
              </a:spcBef>
              <a:spcAft>
                <a:spcPts val="0"/>
              </a:spcAft>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Why Are Different Places Similar?</a:t>
            </a:r>
            <a:endParaRPr/>
          </a:p>
        </p:txBody>
      </p:sp>
      <p:sp>
        <p:nvSpPr>
          <p:cNvPr id="40" name="Google Shape;40;p6"/>
          <p:cNvSpPr txBox="1">
            <a:spLocks noGrp="1"/>
          </p:cNvSpPr>
          <p:nvPr>
            <p:ph type="body" idx="1"/>
          </p:nvPr>
        </p:nvSpPr>
        <p:spPr>
          <a:xfrm>
            <a:off x="457200" y="680825"/>
            <a:ext cx="8476500" cy="57201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Arial"/>
              <a:buChar char="•"/>
            </a:pPr>
            <a:r>
              <a:rPr lang="en-US" sz="2400" b="1"/>
              <a:t>Aside from Globalization Spatial Thinking</a:t>
            </a:r>
            <a:r>
              <a:rPr lang="en-US" sz="2400"/>
              <a:t> helps Geographers understand why different places may be similar. </a:t>
            </a:r>
            <a:endParaRPr sz="2400"/>
          </a:p>
          <a:p>
            <a:pPr marL="342900" marR="0" lvl="0" indent="-292100" algn="l" rtl="0">
              <a:lnSpc>
                <a:spcPct val="100000"/>
              </a:lnSpc>
              <a:spcBef>
                <a:spcPts val="0"/>
              </a:spcBef>
              <a:spcAft>
                <a:spcPts val="0"/>
              </a:spcAft>
              <a:buClr>
                <a:schemeClr val="dk1"/>
              </a:buClr>
              <a:buSzPts val="2400"/>
              <a:buFont typeface="Arial"/>
              <a:buChar char="•"/>
            </a:pPr>
            <a:r>
              <a:rPr lang="en-US" sz="2400" b="1"/>
              <a:t>Geographers </a:t>
            </a:r>
            <a:r>
              <a:rPr lang="en-US" sz="2400"/>
              <a:t>think about the arrangement of people, activities found in each space and try to understand why those people and activities are distributed across space as they are. </a:t>
            </a:r>
            <a:endParaRPr sz="2400"/>
          </a:p>
          <a:p>
            <a:pPr marL="342900" marR="0" lvl="0" indent="-292100" algn="l" rtl="0">
              <a:lnSpc>
                <a:spcPct val="100000"/>
              </a:lnSpc>
              <a:spcBef>
                <a:spcPts val="0"/>
              </a:spcBef>
              <a:spcAft>
                <a:spcPts val="0"/>
              </a:spcAft>
              <a:buClr>
                <a:schemeClr val="dk1"/>
              </a:buClr>
              <a:buSzPts val="2400"/>
              <a:buFont typeface="Arial"/>
              <a:buChar char="•"/>
            </a:pPr>
            <a:r>
              <a:rPr lang="en-US" sz="2400"/>
              <a:t>Distribution of Features, Cultural Identity and Inequality all help Geographers understand the similarities of spaces at a greater depth. </a:t>
            </a:r>
            <a:endParaRPr sz="2400"/>
          </a:p>
          <a:p>
            <a:pPr marL="342900" marR="0" lvl="0" indent="-292100" algn="l" rtl="0">
              <a:lnSpc>
                <a:spcPct val="100000"/>
              </a:lnSpc>
              <a:spcBef>
                <a:spcPts val="0"/>
              </a:spcBef>
              <a:spcAft>
                <a:spcPts val="0"/>
              </a:spcAft>
              <a:buClr>
                <a:schemeClr val="dk1"/>
              </a:buClr>
              <a:buSzPts val="2400"/>
              <a:buFont typeface="Arial"/>
              <a:buChar char="•"/>
            </a:pPr>
            <a:r>
              <a:rPr lang="en-US" sz="2400" b="1" u="sng"/>
              <a:t>1. </a:t>
            </a:r>
            <a:r>
              <a:rPr lang="en-US" sz="2400" b="1" i="0" u="sng">
                <a:solidFill>
                  <a:schemeClr val="dk1"/>
                </a:solidFill>
                <a:latin typeface="Arial"/>
                <a:ea typeface="Arial"/>
                <a:cs typeface="Arial"/>
                <a:sym typeface="Arial"/>
              </a:rPr>
              <a:t>Space: Distribution of Features</a:t>
            </a:r>
            <a:endParaRPr sz="2400" u="sng"/>
          </a:p>
          <a:p>
            <a:pPr marL="742950" marR="0" lvl="1" indent="-26035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Space refers to the physical gap or interval between two objects.</a:t>
            </a:r>
            <a:endParaRPr sz="2400"/>
          </a:p>
          <a:p>
            <a:pPr marL="742950" marR="0" lvl="1" indent="-26035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Geographers </a:t>
            </a:r>
            <a:r>
              <a:rPr lang="en-US" sz="2400"/>
              <a:t>look at</a:t>
            </a:r>
            <a:r>
              <a:rPr lang="en-US" sz="2400" b="0" i="0" u="none" strike="noStrike" cap="none">
                <a:solidFill>
                  <a:schemeClr val="dk1"/>
                </a:solidFill>
                <a:latin typeface="Arial"/>
                <a:ea typeface="Arial"/>
                <a:cs typeface="Arial"/>
                <a:sym typeface="Arial"/>
              </a:rPr>
              <a:t> </a:t>
            </a:r>
            <a:r>
              <a:rPr lang="en-US" sz="2400" b="1" i="0" u="sng" strike="noStrike" cap="none">
                <a:solidFill>
                  <a:schemeClr val="dk1"/>
                </a:solidFill>
                <a:latin typeface="Arial"/>
                <a:ea typeface="Arial"/>
                <a:cs typeface="Arial"/>
                <a:sym typeface="Arial"/>
              </a:rPr>
              <a:t>distribution</a:t>
            </a:r>
            <a:r>
              <a:rPr lang="en-US" sz="2400" b="0" i="0" u="none" strike="noStrike" cap="none">
                <a:solidFill>
                  <a:schemeClr val="dk1"/>
                </a:solidFill>
                <a:latin typeface="Arial"/>
                <a:ea typeface="Arial"/>
                <a:cs typeface="Arial"/>
                <a:sym typeface="Arial"/>
              </a:rPr>
              <a:t>. Wh</a:t>
            </a:r>
            <a:r>
              <a:rPr lang="en-US" sz="2400"/>
              <a:t>ich is the arrangement of a feature in space.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Why Are Different Places Similar?</a:t>
            </a:r>
            <a:endParaRPr/>
          </a:p>
        </p:txBody>
      </p:sp>
      <p:sp>
        <p:nvSpPr>
          <p:cNvPr id="46" name="Google Shape;46;p7"/>
          <p:cNvSpPr txBox="1">
            <a:spLocks noGrp="1"/>
          </p:cNvSpPr>
          <p:nvPr>
            <p:ph type="body" idx="1"/>
          </p:nvPr>
        </p:nvSpPr>
        <p:spPr>
          <a:xfrm>
            <a:off x="228600" y="685800"/>
            <a:ext cx="86106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600" u="sng"/>
              <a:t>1. </a:t>
            </a:r>
            <a:r>
              <a:rPr lang="en-US" sz="2600" b="0" i="0" u="sng">
                <a:solidFill>
                  <a:schemeClr val="dk1"/>
                </a:solidFill>
                <a:latin typeface="Arial"/>
                <a:ea typeface="Arial"/>
                <a:cs typeface="Arial"/>
                <a:sym typeface="Arial"/>
              </a:rPr>
              <a:t>Space: Distribution of Features con</a:t>
            </a:r>
            <a:r>
              <a:rPr lang="en-US" sz="2600" u="sng"/>
              <a:t>t...</a:t>
            </a:r>
            <a:endParaRPr sz="2600" u="sng"/>
          </a:p>
          <a:p>
            <a:pPr marL="742950" marR="0" lvl="1" indent="-26035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Geographers identify three main properties of distribution across Earth:</a:t>
            </a:r>
            <a:endParaRPr sz="2400"/>
          </a:p>
          <a:p>
            <a:pPr marL="1371600" marR="0" lvl="2" indent="-431800" algn="l" rtl="0">
              <a:lnSpc>
                <a:spcPct val="100000"/>
              </a:lnSpc>
              <a:spcBef>
                <a:spcPts val="560"/>
              </a:spcBef>
              <a:spcAft>
                <a:spcPts val="0"/>
              </a:spcAft>
              <a:buClr>
                <a:schemeClr val="dk1"/>
              </a:buClr>
              <a:buSzPts val="2400"/>
              <a:buFont typeface="Arial"/>
              <a:buAutoNum type="arabicPeriod"/>
            </a:pPr>
            <a:r>
              <a:rPr lang="en-US" b="1" i="0" u="sng" strike="noStrike" cap="none">
                <a:solidFill>
                  <a:schemeClr val="dk1"/>
                </a:solidFill>
                <a:latin typeface="Arial"/>
                <a:ea typeface="Arial"/>
                <a:cs typeface="Arial"/>
                <a:sym typeface="Arial"/>
              </a:rPr>
              <a:t>Density</a:t>
            </a:r>
            <a:r>
              <a:rPr lang="en-US" b="0" i="0" u="sng" strike="noStrike" cap="none">
                <a:solidFill>
                  <a:schemeClr val="dk1"/>
                </a:solidFill>
                <a:latin typeface="Arial"/>
                <a:ea typeface="Arial"/>
                <a:cs typeface="Arial"/>
                <a:sym typeface="Arial"/>
              </a:rPr>
              <a:t>-</a:t>
            </a:r>
            <a:r>
              <a:rPr lang="en-US" b="0" i="0" u="none" strike="noStrike" cap="none">
                <a:solidFill>
                  <a:schemeClr val="dk1"/>
                </a:solidFill>
                <a:latin typeface="Arial"/>
                <a:ea typeface="Arial"/>
                <a:cs typeface="Arial"/>
                <a:sym typeface="Arial"/>
              </a:rPr>
              <a:t> frequency with which something occurs in space (Trees, cars, houses</a:t>
            </a:r>
            <a:r>
              <a:rPr lang="en-US"/>
              <a:t>, people) Any measurement of space can be used (miles, Kilometers etc.)</a:t>
            </a:r>
            <a:endParaRPr/>
          </a:p>
          <a:p>
            <a:pPr marL="1371600" marR="0" lvl="2" indent="-431800" algn="l" rtl="0">
              <a:lnSpc>
                <a:spcPct val="100000"/>
              </a:lnSpc>
              <a:spcBef>
                <a:spcPts val="560"/>
              </a:spcBef>
              <a:spcAft>
                <a:spcPts val="0"/>
              </a:spcAft>
              <a:buClr>
                <a:schemeClr val="dk1"/>
              </a:buClr>
              <a:buSzPts val="2400"/>
              <a:buFont typeface="Arial"/>
              <a:buAutoNum type="arabicPeriod"/>
            </a:pPr>
            <a:r>
              <a:rPr lang="en-US" b="1" i="0" u="sng" strike="noStrike" cap="none">
                <a:solidFill>
                  <a:schemeClr val="dk1"/>
                </a:solidFill>
                <a:latin typeface="Arial"/>
                <a:ea typeface="Arial"/>
                <a:cs typeface="Arial"/>
                <a:sym typeface="Arial"/>
              </a:rPr>
              <a:t>Concentration</a:t>
            </a:r>
            <a:r>
              <a:rPr lang="en-US" b="0" i="0" u="sng" strike="noStrike" cap="none">
                <a:solidFill>
                  <a:schemeClr val="dk1"/>
                </a:solidFill>
                <a:latin typeface="Arial"/>
                <a:ea typeface="Arial"/>
                <a:cs typeface="Arial"/>
                <a:sym typeface="Arial"/>
              </a:rPr>
              <a:t>-</a:t>
            </a:r>
            <a:r>
              <a:rPr lang="en-US" b="0" i="0" u="none" strike="noStrike" cap="none">
                <a:solidFill>
                  <a:schemeClr val="dk1"/>
                </a:solidFill>
                <a:latin typeface="Arial"/>
                <a:ea typeface="Arial"/>
                <a:cs typeface="Arial"/>
                <a:sym typeface="Arial"/>
              </a:rPr>
              <a:t> extent of a </a:t>
            </a:r>
            <a:r>
              <a:rPr lang="en-US"/>
              <a:t>feature</a:t>
            </a:r>
            <a:r>
              <a:rPr lang="en-US" b="0" i="0" u="none" strike="noStrike" cap="none">
                <a:solidFill>
                  <a:schemeClr val="dk1"/>
                </a:solidFill>
                <a:latin typeface="Arial"/>
                <a:ea typeface="Arial"/>
                <a:cs typeface="Arial"/>
                <a:sym typeface="Arial"/>
              </a:rPr>
              <a:t> spread over space (Not the same as Density) </a:t>
            </a:r>
            <a:endParaRPr/>
          </a:p>
          <a:p>
            <a:pPr marL="1600200" marR="0" lvl="3" indent="-2032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Closely spaced together is known as </a:t>
            </a:r>
            <a:r>
              <a:rPr lang="en-US" sz="2400" b="1" i="0" u="sng" strike="noStrike" cap="none">
                <a:solidFill>
                  <a:schemeClr val="dk1"/>
                </a:solidFill>
                <a:latin typeface="Arial"/>
                <a:ea typeface="Arial"/>
                <a:cs typeface="Arial"/>
                <a:sym typeface="Arial"/>
              </a:rPr>
              <a:t>clustered</a:t>
            </a:r>
            <a:r>
              <a:rPr lang="en-US" sz="2400" b="0" i="0" u="none" strike="noStrike" cap="none">
                <a:solidFill>
                  <a:schemeClr val="dk1"/>
                </a:solidFill>
                <a:latin typeface="Arial"/>
                <a:ea typeface="Arial"/>
                <a:cs typeface="Arial"/>
                <a:sym typeface="Arial"/>
              </a:rPr>
              <a:t>.</a:t>
            </a:r>
            <a:endParaRPr sz="2400"/>
          </a:p>
          <a:p>
            <a:pPr marL="1600200" marR="0" lvl="3" indent="-2032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Relatively far apart is known as </a:t>
            </a:r>
            <a:r>
              <a:rPr lang="en-US" sz="2400" b="1" i="0" u="sng" strike="noStrike" cap="none">
                <a:solidFill>
                  <a:schemeClr val="dk1"/>
                </a:solidFill>
                <a:latin typeface="Arial"/>
                <a:ea typeface="Arial"/>
                <a:cs typeface="Arial"/>
                <a:sym typeface="Arial"/>
              </a:rPr>
              <a:t>dispersed</a:t>
            </a:r>
            <a:r>
              <a:rPr lang="en-US" sz="2400" b="0" i="0" u="none" strike="noStrike" cap="none">
                <a:solidFill>
                  <a:schemeClr val="dk1"/>
                </a:solidFill>
                <a:latin typeface="Arial"/>
                <a:ea typeface="Arial"/>
                <a:cs typeface="Arial"/>
                <a:sym typeface="Arial"/>
              </a:rPr>
              <a:t>.</a:t>
            </a:r>
            <a:endParaRPr sz="2400"/>
          </a:p>
          <a:p>
            <a:pPr marL="1371600" marR="0" lvl="2" indent="-431800" algn="l" rtl="0">
              <a:lnSpc>
                <a:spcPct val="100000"/>
              </a:lnSpc>
              <a:spcBef>
                <a:spcPts val="560"/>
              </a:spcBef>
              <a:spcAft>
                <a:spcPts val="0"/>
              </a:spcAft>
              <a:buClr>
                <a:schemeClr val="dk1"/>
              </a:buClr>
              <a:buSzPts val="2400"/>
              <a:buFont typeface="Arial"/>
              <a:buAutoNum type="arabicPeriod"/>
            </a:pPr>
            <a:r>
              <a:rPr lang="en-US" b="1" i="0" u="sng" strike="noStrike" cap="none">
                <a:solidFill>
                  <a:schemeClr val="dk1"/>
                </a:solidFill>
                <a:latin typeface="Arial"/>
                <a:ea typeface="Arial"/>
                <a:cs typeface="Arial"/>
                <a:sym typeface="Arial"/>
              </a:rPr>
              <a:t>Pattern</a:t>
            </a:r>
            <a:r>
              <a:rPr lang="en-US" b="0" i="0" u="sng" strike="noStrike" cap="none">
                <a:solidFill>
                  <a:schemeClr val="dk1"/>
                </a:solidFill>
                <a:latin typeface="Arial"/>
                <a:ea typeface="Arial"/>
                <a:cs typeface="Arial"/>
                <a:sym typeface="Arial"/>
              </a:rPr>
              <a:t>-</a:t>
            </a:r>
            <a:r>
              <a:rPr lang="en-US" b="0" i="0" u="none" strike="noStrike" cap="none">
                <a:solidFill>
                  <a:schemeClr val="dk1"/>
                </a:solidFill>
                <a:latin typeface="Arial"/>
                <a:ea typeface="Arial"/>
                <a:cs typeface="Arial"/>
                <a:sym typeface="Arial"/>
              </a:rPr>
              <a:t> geometric arrangement of objects in space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3">
            <a:alphaModFix/>
          </a:blip>
          <a:srcRect/>
          <a:stretch/>
        </p:blipFill>
        <p:spPr>
          <a:xfrm>
            <a:off x="2362200" y="701675"/>
            <a:ext cx="4419600" cy="5454650"/>
          </a:xfrm>
          <a:prstGeom prst="rect">
            <a:avLst/>
          </a:prstGeom>
          <a:noFill/>
          <a:ln>
            <a:noFill/>
          </a:ln>
        </p:spPr>
      </p:pic>
      <p:sp>
        <p:nvSpPr>
          <p:cNvPr id="53" name="Google Shape;53;p8"/>
          <p:cNvSpPr txBox="1">
            <a:spLocks noGrp="1"/>
          </p:cNvSpPr>
          <p:nvPr>
            <p:ph type="title"/>
          </p:nvPr>
        </p:nvSpPr>
        <p:spPr>
          <a:xfrm>
            <a:off x="0" y="30162"/>
            <a:ext cx="9144000" cy="579437"/>
          </a:xfrm>
          <a:prstGeom prst="rect">
            <a:avLst/>
          </a:prstGeom>
          <a:noFill/>
          <a:ln>
            <a:noFill/>
          </a:ln>
        </p:spPr>
        <p:txBody>
          <a:bodyPr spcFirstLastPara="1" wrap="square" lIns="457200"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Density versus Concentration</a:t>
            </a:r>
            <a:endParaRPr/>
          </a:p>
        </p:txBody>
      </p:sp>
      <p:sp>
        <p:nvSpPr>
          <p:cNvPr id="54" name="Google Shape;54;p8"/>
          <p:cNvSpPr txBox="1"/>
          <p:nvPr/>
        </p:nvSpPr>
        <p:spPr>
          <a:xfrm>
            <a:off x="6629400" y="5181600"/>
            <a:ext cx="1978025"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Greater Density</a:t>
            </a:r>
            <a:endParaRPr/>
          </a:p>
        </p:txBody>
      </p:sp>
      <p:sp>
        <p:nvSpPr>
          <p:cNvPr id="55" name="Google Shape;55;p8"/>
          <p:cNvSpPr txBox="1"/>
          <p:nvPr/>
        </p:nvSpPr>
        <p:spPr>
          <a:xfrm>
            <a:off x="6096000" y="2438400"/>
            <a:ext cx="2719387" cy="400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Greater Concentration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0" y="3016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lt1"/>
              </a:buClr>
              <a:buSzPts val="3200"/>
              <a:buFont typeface="Arial"/>
              <a:buNone/>
            </a:pPr>
            <a:r>
              <a:rPr lang="en-US"/>
              <a:t>Why Are Different Places Similar?</a:t>
            </a:r>
            <a:endParaRPr/>
          </a:p>
        </p:txBody>
      </p:sp>
      <p:sp>
        <p:nvSpPr>
          <p:cNvPr id="62" name="Google Shape;62;p9"/>
          <p:cNvSpPr txBox="1">
            <a:spLocks noGrp="1"/>
          </p:cNvSpPr>
          <p:nvPr>
            <p:ph type="body" idx="1"/>
          </p:nvPr>
        </p:nvSpPr>
        <p:spPr>
          <a:xfrm>
            <a:off x="365125" y="813649"/>
            <a:ext cx="8229600" cy="543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2. </a:t>
            </a:r>
            <a:r>
              <a:rPr lang="en-US" b="1"/>
              <a:t>Space: Cultural Identity</a:t>
            </a:r>
            <a:endParaRPr b="1"/>
          </a:p>
          <a:p>
            <a:pPr marL="457200" lvl="0" indent="-355600" algn="l" rtl="0">
              <a:spcBef>
                <a:spcPts val="640"/>
              </a:spcBef>
              <a:spcAft>
                <a:spcPts val="0"/>
              </a:spcAft>
              <a:buSzPts val="2000"/>
              <a:buChar char="•"/>
            </a:pPr>
            <a:r>
              <a:rPr lang="en-US" sz="2000"/>
              <a:t>Patterns in space vary according to gender, ethnicity and sexuality. </a:t>
            </a:r>
            <a:endParaRPr sz="2000"/>
          </a:p>
          <a:p>
            <a:pPr marL="457200" lvl="0" indent="-355600" algn="l" rtl="0">
              <a:spcBef>
                <a:spcPts val="0"/>
              </a:spcBef>
              <a:spcAft>
                <a:spcPts val="0"/>
              </a:spcAft>
              <a:buSzPts val="2000"/>
              <a:buChar char="•"/>
            </a:pPr>
            <a:r>
              <a:rPr lang="en-US" sz="2000"/>
              <a:t>Geographers study these cultural traits because they are important in explaining why people sort themselves out in space and move across the landscape. </a:t>
            </a:r>
            <a:endParaRPr sz="2000"/>
          </a:p>
          <a:p>
            <a:pPr marL="457200" lvl="0" indent="0" algn="l" rtl="0">
              <a:spcBef>
                <a:spcPts val="640"/>
              </a:spcBef>
              <a:spcAft>
                <a:spcPts val="0"/>
              </a:spcAft>
              <a:buNone/>
            </a:pPr>
            <a:endParaRPr sz="2000"/>
          </a:p>
          <a:p>
            <a:pPr marL="0" lvl="0" indent="0" algn="l" rtl="0">
              <a:spcBef>
                <a:spcPts val="640"/>
              </a:spcBef>
              <a:spcAft>
                <a:spcPts val="0"/>
              </a:spcAft>
              <a:buNone/>
            </a:pPr>
            <a:r>
              <a:rPr lang="en-US" sz="2000"/>
              <a:t>1. </a:t>
            </a:r>
            <a:r>
              <a:rPr lang="en-US" sz="2000" b="1" u="sng"/>
              <a:t>Distribution of By Ethnicity: </a:t>
            </a:r>
            <a:endParaRPr sz="2000" b="1" u="sng"/>
          </a:p>
          <a:p>
            <a:pPr marL="0" lvl="0" indent="0" algn="l" rtl="0">
              <a:spcBef>
                <a:spcPts val="640"/>
              </a:spcBef>
              <a:spcAft>
                <a:spcPts val="0"/>
              </a:spcAft>
              <a:buNone/>
            </a:pPr>
            <a:r>
              <a:rPr lang="en-US" sz="1800"/>
              <a:t>Helps understand how and why </a:t>
            </a:r>
            <a:endParaRPr sz="1800"/>
          </a:p>
          <a:p>
            <a:pPr marL="0" lvl="0" indent="0" algn="l" rtl="0">
              <a:spcBef>
                <a:spcPts val="640"/>
              </a:spcBef>
              <a:spcAft>
                <a:spcPts val="0"/>
              </a:spcAft>
              <a:buNone/>
            </a:pPr>
            <a:r>
              <a:rPr lang="en-US" sz="1800"/>
              <a:t>humans organize in certain spaces.</a:t>
            </a:r>
            <a:endParaRPr sz="1800"/>
          </a:p>
          <a:p>
            <a:pPr marL="0" lvl="0" indent="0" algn="l" rtl="0">
              <a:spcBef>
                <a:spcPts val="640"/>
              </a:spcBef>
              <a:spcAft>
                <a:spcPts val="0"/>
              </a:spcAft>
              <a:buNone/>
            </a:pPr>
            <a:r>
              <a:rPr lang="en-US" sz="1800"/>
              <a:t>2. </a:t>
            </a:r>
            <a:r>
              <a:rPr lang="en-US" sz="1800" b="1" u="sng"/>
              <a:t>Distribution By Sexual Orientation:</a:t>
            </a:r>
            <a:r>
              <a:rPr lang="en-US" sz="1800"/>
              <a:t> </a:t>
            </a:r>
            <a:endParaRPr sz="1800"/>
          </a:p>
          <a:p>
            <a:pPr marL="0" lvl="0" indent="0" algn="l" rtl="0">
              <a:spcBef>
                <a:spcPts val="640"/>
              </a:spcBef>
              <a:spcAft>
                <a:spcPts val="0"/>
              </a:spcAft>
              <a:buNone/>
            </a:pPr>
            <a:r>
              <a:rPr lang="en-US" sz="1800"/>
              <a:t>Openly gay, lesbian, bisexual and </a:t>
            </a:r>
            <a:endParaRPr sz="1800"/>
          </a:p>
          <a:p>
            <a:pPr marL="0" lvl="0" indent="0" algn="l" rtl="0">
              <a:spcBef>
                <a:spcPts val="640"/>
              </a:spcBef>
              <a:spcAft>
                <a:spcPts val="0"/>
              </a:spcAft>
              <a:buNone/>
            </a:pPr>
            <a:r>
              <a:rPr lang="en-US" sz="1800"/>
              <a:t>transgender (LGBT) locate to reinforce</a:t>
            </a:r>
            <a:endParaRPr sz="1800"/>
          </a:p>
          <a:p>
            <a:pPr marL="0" lvl="0" indent="0" algn="l" rtl="0">
              <a:spcBef>
                <a:spcPts val="640"/>
              </a:spcBef>
              <a:spcAft>
                <a:spcPts val="0"/>
              </a:spcAft>
              <a:buNone/>
            </a:pPr>
            <a:r>
              <a:rPr lang="en-US" sz="1800"/>
              <a:t>spatial interaction with other LGBT people. </a:t>
            </a:r>
            <a:endParaRPr sz="1800"/>
          </a:p>
          <a:p>
            <a:pPr marL="0" lvl="0" indent="0" algn="l" rtl="0">
              <a:spcBef>
                <a:spcPts val="640"/>
              </a:spcBef>
              <a:spcAft>
                <a:spcPts val="0"/>
              </a:spcAft>
              <a:buNone/>
            </a:pPr>
            <a:r>
              <a:rPr lang="en-US" sz="1800"/>
              <a:t>(San Francisco, Palm Springs)  </a:t>
            </a:r>
            <a:endParaRPr sz="1800"/>
          </a:p>
          <a:p>
            <a:pPr marL="0" lvl="0" indent="0" algn="l" rtl="0">
              <a:spcBef>
                <a:spcPts val="640"/>
              </a:spcBef>
              <a:spcAft>
                <a:spcPts val="0"/>
              </a:spcAft>
              <a:buNone/>
            </a:pPr>
            <a:endParaRPr sz="1800"/>
          </a:p>
        </p:txBody>
      </p:sp>
      <p:pic>
        <p:nvPicPr>
          <p:cNvPr id="63" name="Google Shape;63;p9"/>
          <p:cNvPicPr preferRelativeResize="0"/>
          <p:nvPr/>
        </p:nvPicPr>
        <p:blipFill>
          <a:blip r:embed="rId3">
            <a:alphaModFix/>
          </a:blip>
          <a:stretch>
            <a:fillRect/>
          </a:stretch>
        </p:blipFill>
        <p:spPr>
          <a:xfrm>
            <a:off x="4771250" y="2490800"/>
            <a:ext cx="4051699" cy="3038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0" y="-69463"/>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Why Are Different Places Similar?</a:t>
            </a:r>
            <a:endParaRPr/>
          </a:p>
          <a:p>
            <a:pPr marL="0" lvl="0" indent="0" algn="l" rtl="0">
              <a:spcBef>
                <a:spcPts val="1600"/>
              </a:spcBef>
              <a:spcAft>
                <a:spcPts val="0"/>
              </a:spcAft>
              <a:buNone/>
            </a:pPr>
            <a:endParaRPr/>
          </a:p>
        </p:txBody>
      </p:sp>
      <p:sp>
        <p:nvSpPr>
          <p:cNvPr id="70" name="Google Shape;70;p10"/>
          <p:cNvSpPr txBox="1">
            <a:spLocks noGrp="1"/>
          </p:cNvSpPr>
          <p:nvPr>
            <p:ph type="body" idx="1"/>
          </p:nvPr>
        </p:nvSpPr>
        <p:spPr>
          <a:xfrm>
            <a:off x="365125" y="813649"/>
            <a:ext cx="8229600" cy="5434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2. </a:t>
            </a:r>
            <a:r>
              <a:rPr lang="en-US" b="1"/>
              <a:t>Space: Cultural Identity</a:t>
            </a:r>
            <a:endParaRPr b="1"/>
          </a:p>
          <a:p>
            <a:pPr marL="0" lvl="0" indent="0" algn="l" rtl="0">
              <a:spcBef>
                <a:spcPts val="640"/>
              </a:spcBef>
              <a:spcAft>
                <a:spcPts val="0"/>
              </a:spcAft>
              <a:buNone/>
            </a:pPr>
            <a:r>
              <a:rPr lang="en-US" sz="2400"/>
              <a:t>   3. </a:t>
            </a:r>
            <a:r>
              <a:rPr lang="en-US" sz="2400" u="sng"/>
              <a:t>Distribution of Gender: </a:t>
            </a:r>
            <a:r>
              <a:rPr lang="en-US" sz="2400"/>
              <a:t>the distribution of women                                                does not vary across space like ethnicity and sexual orientation. To help with gender geographers focus on inequality as a primary factor in understanding gender distribution. </a:t>
            </a:r>
            <a:endParaRPr sz="2400"/>
          </a:p>
          <a:p>
            <a:pPr marL="457200" lvl="0" indent="-381000" algn="l" rtl="0">
              <a:spcBef>
                <a:spcPts val="640"/>
              </a:spcBef>
              <a:spcAft>
                <a:spcPts val="0"/>
              </a:spcAft>
              <a:buSzPts val="2400"/>
              <a:buAutoNum type="arabicPeriod"/>
            </a:pPr>
            <a:r>
              <a:rPr lang="en-US" sz="2400"/>
              <a:t>Income  2. Rights  3. Equality </a:t>
            </a:r>
            <a:endParaRPr sz="2400"/>
          </a:p>
          <a:p>
            <a:pPr marL="0" lvl="0" indent="0" algn="l" rtl="0">
              <a:spcBef>
                <a:spcPts val="640"/>
              </a:spcBef>
              <a:spcAft>
                <a:spcPts val="0"/>
              </a:spcAft>
              <a:buNone/>
            </a:pPr>
            <a:r>
              <a:rPr lang="en-US" sz="2400"/>
              <a:t>-Large gaps in income, rights and equality in many countries.</a:t>
            </a:r>
            <a:endParaRPr sz="2400"/>
          </a:p>
          <a:p>
            <a:pPr marL="0" lvl="0" indent="0" algn="l" rtl="0">
              <a:spcBef>
                <a:spcPts val="640"/>
              </a:spcBef>
              <a:spcAft>
                <a:spcPts val="0"/>
              </a:spcAft>
              <a:buNone/>
            </a:pPr>
            <a:r>
              <a:rPr lang="en-US" sz="2400"/>
              <a:t>-The United Nations has not found a single country in the world where the average income earned by a women exceeds that earned by men. </a:t>
            </a:r>
            <a:endParaRPr sz="2400"/>
          </a:p>
          <a:p>
            <a:pPr marL="0" lvl="0" indent="0" algn="l" rtl="0">
              <a:spcBef>
                <a:spcPts val="640"/>
              </a:spcBef>
              <a:spcAft>
                <a:spcPts val="0"/>
              </a:spcAft>
              <a:buNone/>
            </a:pPr>
            <a:endParaRPr sz="2400"/>
          </a:p>
          <a:p>
            <a:pPr marL="0" lvl="0" indent="0" algn="l" rtl="0">
              <a:spcBef>
                <a:spcPts val="640"/>
              </a:spcBef>
              <a:spcAft>
                <a:spcPts val="0"/>
              </a:spcAft>
              <a:buClr>
                <a:schemeClr val="dk1"/>
              </a:buClr>
              <a:buSzPts val="1100"/>
              <a:buFont typeface="Arial"/>
              <a:buNone/>
            </a:pPr>
            <a:r>
              <a:rPr lang="en-US" sz="2400"/>
              <a:t>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0" y="3016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Why Are Different Places Similar?</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0"/>
              </a:spcAft>
              <a:buNone/>
            </a:pPr>
            <a:endParaRPr/>
          </a:p>
        </p:txBody>
      </p:sp>
      <p:sp>
        <p:nvSpPr>
          <p:cNvPr id="77" name="Google Shape;77;p11"/>
          <p:cNvSpPr txBox="1">
            <a:spLocks noGrp="1"/>
          </p:cNvSpPr>
          <p:nvPr>
            <p:ph type="body" idx="1"/>
          </p:nvPr>
        </p:nvSpPr>
        <p:spPr>
          <a:xfrm>
            <a:off x="365125" y="697425"/>
            <a:ext cx="8229600" cy="5911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3. </a:t>
            </a:r>
            <a:r>
              <a:rPr lang="en-US" b="1" u="sng"/>
              <a:t>Space: Inequality: </a:t>
            </a:r>
            <a:r>
              <a:rPr lang="en-US"/>
              <a:t>Helps Geographers understand the experience of people. </a:t>
            </a:r>
            <a:endParaRPr/>
          </a:p>
          <a:p>
            <a:pPr marL="457200" lvl="0" indent="-381000" algn="l" rtl="0">
              <a:spcBef>
                <a:spcPts val="640"/>
              </a:spcBef>
              <a:spcAft>
                <a:spcPts val="0"/>
              </a:spcAft>
              <a:buSzPts val="2400"/>
              <a:buChar char="•"/>
            </a:pPr>
            <a:r>
              <a:rPr lang="en-US" sz="2400"/>
              <a:t>Geographers take a range of approaches to understanding cultural identity, space and inequality. </a:t>
            </a:r>
            <a:endParaRPr sz="2400"/>
          </a:p>
          <a:p>
            <a:pPr marL="457200" lvl="0" indent="-342900" algn="l" rtl="0">
              <a:spcBef>
                <a:spcPts val="0"/>
              </a:spcBef>
              <a:spcAft>
                <a:spcPts val="0"/>
              </a:spcAft>
              <a:buSzPts val="1800"/>
              <a:buAutoNum type="arabicPeriod"/>
            </a:pPr>
            <a:r>
              <a:rPr lang="en-US" sz="1800" b="1" u="sng"/>
              <a:t>Poststructuralist Geography:</a:t>
            </a:r>
            <a:r>
              <a:rPr lang="en-US" sz="1800"/>
              <a:t> examines how the powerful in society dominate or seek control over less powerful groups of people. It also looks at how the dominated groups occupy space and confrontations. </a:t>
            </a:r>
            <a:endParaRPr sz="1800"/>
          </a:p>
          <a:p>
            <a:pPr marL="457200" lvl="0" indent="-342900" algn="l" rtl="0">
              <a:spcBef>
                <a:spcPts val="0"/>
              </a:spcBef>
              <a:spcAft>
                <a:spcPts val="0"/>
              </a:spcAft>
              <a:buSzPts val="1800"/>
              <a:buAutoNum type="arabicPeriod"/>
            </a:pPr>
            <a:r>
              <a:rPr lang="en-US" sz="1800" b="1" u="sng"/>
              <a:t>Humanistic Geography:</a:t>
            </a:r>
            <a:r>
              <a:rPr lang="en-US" sz="1800"/>
              <a:t> emphasizes the different ways that individuals form ideas about place and give those places symbolic meanings. (Arenas Rd, Friendly to LGBT because its safe) Chinatown in LA.</a:t>
            </a:r>
            <a:endParaRPr sz="1800"/>
          </a:p>
          <a:p>
            <a:pPr marL="457200" lvl="0" indent="-342900" algn="l" rtl="0">
              <a:spcBef>
                <a:spcPts val="0"/>
              </a:spcBef>
              <a:spcAft>
                <a:spcPts val="0"/>
              </a:spcAft>
              <a:buSzPts val="1800"/>
              <a:buAutoNum type="arabicPeriod"/>
            </a:pPr>
            <a:r>
              <a:rPr lang="en-US" sz="1800" b="1" u="sng"/>
              <a:t>Behavioral Geography:</a:t>
            </a:r>
            <a:r>
              <a:rPr lang="en-US" sz="1800"/>
              <a:t> emphasizes the importance of understanding the psychological basis for individual human actions in space. </a:t>
            </a:r>
            <a:endParaRPr sz="1800"/>
          </a:p>
          <a:p>
            <a:pPr marL="0" lvl="0" indent="0" algn="l" rtl="0">
              <a:spcBef>
                <a:spcPts val="640"/>
              </a:spcBef>
              <a:spcAft>
                <a:spcPts val="0"/>
              </a:spcAft>
              <a:buNone/>
            </a:pPr>
            <a:r>
              <a:rPr lang="en-US" sz="1800"/>
              <a:t>Ex: Husband gets in the car drives to work, spends all day working and then heads home. The Wife which now works outside the home drives the kids to school, then works, picks the kids up from school and then grocery shops before heading home.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0" y="30162"/>
            <a:ext cx="9144000" cy="579300"/>
          </a:xfrm>
          <a:prstGeom prst="rect">
            <a:avLst/>
          </a:prstGeom>
        </p:spPr>
        <p:txBody>
          <a:bodyPr spcFirstLastPara="1" wrap="square" lIns="457200" tIns="45700" rIns="91425" bIns="45700" anchor="t" anchorCtr="0">
            <a:noAutofit/>
          </a:bodyPr>
          <a:lstStyle/>
          <a:p>
            <a:pPr marL="0" lvl="0" indent="0" algn="l" rtl="0">
              <a:spcBef>
                <a:spcPts val="0"/>
              </a:spcBef>
              <a:spcAft>
                <a:spcPts val="0"/>
              </a:spcAft>
              <a:buClr>
                <a:schemeClr val="dk1"/>
              </a:buClr>
              <a:buSzPts val="1100"/>
              <a:buFont typeface="Arial"/>
              <a:buNone/>
            </a:pPr>
            <a:r>
              <a:rPr lang="en-US"/>
              <a:t>Why Are Different Places Similar?</a:t>
            </a:r>
            <a:endParaRPr/>
          </a:p>
          <a:p>
            <a:pPr marL="0" lvl="0" indent="0" algn="l" rtl="0">
              <a:spcBef>
                <a:spcPts val="1600"/>
              </a:spcBef>
              <a:spcAft>
                <a:spcPts val="0"/>
              </a:spcAft>
              <a:buNone/>
            </a:pPr>
            <a:endParaRPr/>
          </a:p>
        </p:txBody>
      </p:sp>
      <p:sp>
        <p:nvSpPr>
          <p:cNvPr id="84" name="Google Shape;84;p12"/>
          <p:cNvSpPr txBox="1">
            <a:spLocks noGrp="1"/>
          </p:cNvSpPr>
          <p:nvPr>
            <p:ph type="body" idx="1"/>
          </p:nvPr>
        </p:nvSpPr>
        <p:spPr>
          <a:xfrm>
            <a:off x="365125" y="797049"/>
            <a:ext cx="8229600" cy="5451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3. </a:t>
            </a:r>
            <a:r>
              <a:rPr lang="en-US" b="1" u="sng"/>
              <a:t>Space: Inequality</a:t>
            </a:r>
            <a:endParaRPr b="1" u="sng"/>
          </a:p>
          <a:p>
            <a:pPr marL="0" lvl="0" indent="0" algn="l" rtl="0">
              <a:spcBef>
                <a:spcPts val="640"/>
              </a:spcBef>
              <a:spcAft>
                <a:spcPts val="0"/>
              </a:spcAft>
              <a:buNone/>
            </a:pPr>
            <a:r>
              <a:rPr lang="en-US" sz="2200"/>
              <a:t>4. </a:t>
            </a:r>
            <a:r>
              <a:rPr lang="en-US" sz="2200" b="1" u="sng"/>
              <a:t>Unequal Access:</a:t>
            </a:r>
            <a:r>
              <a:rPr lang="en-US" sz="2200" b="1"/>
              <a:t> </a:t>
            </a:r>
            <a:r>
              <a:rPr lang="en-US" sz="2200"/>
              <a:t>Physical barriers, such as oceans and deserts, can still disrupt interaction among people. In the modern world barriers to interaction are more likely be caused from unequal access to electronics. </a:t>
            </a:r>
            <a:endParaRPr sz="2200"/>
          </a:p>
          <a:p>
            <a:pPr marL="457200" lvl="0" indent="-368300" algn="l" rtl="0">
              <a:spcBef>
                <a:spcPts val="640"/>
              </a:spcBef>
              <a:spcAft>
                <a:spcPts val="0"/>
              </a:spcAft>
              <a:buSzPts val="2200"/>
              <a:buAutoNum type="arabicPeriod"/>
            </a:pPr>
            <a:r>
              <a:rPr lang="en-US" sz="2200"/>
              <a:t>Electronic services varies among places </a:t>
            </a:r>
            <a:endParaRPr sz="2200"/>
          </a:p>
          <a:p>
            <a:pPr marL="457200" lvl="0" indent="-368300" algn="l" rtl="0">
              <a:spcBef>
                <a:spcPts val="0"/>
              </a:spcBef>
              <a:spcAft>
                <a:spcPts val="0"/>
              </a:spcAft>
              <a:buSzPts val="2200"/>
              <a:buAutoNum type="arabicPeriod"/>
            </a:pPr>
            <a:r>
              <a:rPr lang="en-US" sz="2200"/>
              <a:t>Internet access depends on availability of electricity </a:t>
            </a:r>
            <a:endParaRPr sz="2200"/>
          </a:p>
          <a:p>
            <a:pPr marL="457200" lvl="0" indent="-368300" algn="l" rtl="0">
              <a:spcBef>
                <a:spcPts val="0"/>
              </a:spcBef>
              <a:spcAft>
                <a:spcPts val="0"/>
              </a:spcAft>
              <a:buSzPts val="2200"/>
              <a:buAutoNum type="arabicPeriod"/>
            </a:pPr>
            <a:r>
              <a:rPr lang="en-US" sz="2200"/>
              <a:t>Broadband services requires proximity to digital subscribers </a:t>
            </a:r>
            <a:endParaRPr sz="2200"/>
          </a:p>
          <a:p>
            <a:pPr marL="457200" lvl="0" indent="-368300" algn="l" rtl="0">
              <a:spcBef>
                <a:spcPts val="0"/>
              </a:spcBef>
              <a:spcAft>
                <a:spcPts val="0"/>
              </a:spcAft>
              <a:buSzPts val="2200"/>
              <a:buAutoNum type="arabicPeriod"/>
            </a:pPr>
            <a:r>
              <a:rPr lang="en-US" sz="2200"/>
              <a:t>Affordability to such products and infrastructure. </a:t>
            </a:r>
            <a:endParaRPr sz="2200"/>
          </a:p>
          <a:p>
            <a:pPr marL="457200" lvl="0" indent="-368300" algn="l" rtl="0">
              <a:spcBef>
                <a:spcPts val="0"/>
              </a:spcBef>
              <a:spcAft>
                <a:spcPts val="0"/>
              </a:spcAft>
              <a:buSzPts val="2200"/>
              <a:buChar char="•"/>
            </a:pPr>
            <a:r>
              <a:rPr lang="en-US" sz="2200"/>
              <a:t>North America, Europe, and Japan hold the most advanced technology  and capital to invest. Africa, Latin America and Asia find themselves behind in those areas. </a:t>
            </a:r>
            <a:endParaRPr sz="2200"/>
          </a:p>
          <a:p>
            <a:pPr marL="0" lvl="0" indent="0" algn="l" rtl="0">
              <a:spcBef>
                <a:spcPts val="640"/>
              </a:spcBef>
              <a:spcAft>
                <a:spcPts val="0"/>
              </a:spcAft>
              <a:buNone/>
            </a:pPr>
            <a:r>
              <a:rPr lang="en-US" sz="2200"/>
              <a:t>5. Uneven development; increasing gap in economic conditions between regions.  </a:t>
            </a:r>
            <a:endParaRPr sz="2200"/>
          </a:p>
        </p:txBody>
      </p:sp>
    </p:spTree>
  </p:cSld>
  <p:clrMapOvr>
    <a:masterClrMapping/>
  </p:clrMapOvr>
</p:sld>
</file>

<file path=ppt/theme/theme1.xml><?xml version="1.0" encoding="utf-8"?>
<a:theme xmlns:a="http://schemas.openxmlformats.org/drawingml/2006/main" name="1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(4:3)</PresentationFormat>
  <Paragraphs>81</Paragraphs>
  <Slides>8</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Arimo</vt:lpstr>
      <vt:lpstr>Arial</vt:lpstr>
      <vt:lpstr>1_HA5Lect_template</vt:lpstr>
      <vt:lpstr>2_HA5Lect_template</vt:lpstr>
      <vt:lpstr>Why Are Different Places Similar</vt:lpstr>
      <vt:lpstr>Why Are Different Places Similar?</vt:lpstr>
      <vt:lpstr>Why Are Different Places Similar?</vt:lpstr>
      <vt:lpstr>Density versus Concentration</vt:lpstr>
      <vt:lpstr>Why Are Different Places Similar?</vt:lpstr>
      <vt:lpstr>Why Are Different Places Similar? </vt:lpstr>
      <vt:lpstr>Why Are Different Places Similar?  </vt:lpstr>
      <vt:lpstr>Why Are Different Places Similar?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Different Places Similar</dc:title>
  <dc:creator>Aparicio, Abraham (aaparicio@psusd.us)</dc:creator>
  <cp:lastModifiedBy>Aparicio, Abraham (aaparicio@psusd.us)</cp:lastModifiedBy>
  <cp:revision>1</cp:revision>
  <dcterms:modified xsi:type="dcterms:W3CDTF">2018-09-11T19:54:36Z</dcterms:modified>
</cp:coreProperties>
</file>