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4" r:id="rId4"/>
    <p:sldId id="257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68" d="100"/>
          <a:sy n="68" d="100"/>
        </p:scale>
        <p:origin x="60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5/13/2019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5/13/2019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5/13/2019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5/13/2019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5/13/2019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5/13/2019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5/13/2019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5/13/2019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5/13/2019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5/13/2019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5/13/2019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5/13/2019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5/13/2019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5/13/2019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5/13/2019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5/13/2019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5/13/2019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5/13/2019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10/13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Challenges to Development Countries/Urban Areas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794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Changing Urban Physical Geography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– The Impact of the Recession</a:t>
            </a:r>
          </a:p>
          <a:p>
            <a:pPr marL="0" indent="0">
              <a:buNone/>
            </a:pPr>
            <a:r>
              <a:rPr lang="en-US" dirty="0"/>
              <a:t>• Housing market collapse in 2008 was one </a:t>
            </a:r>
            <a:r>
              <a:rPr lang="en-US" dirty="0" smtClean="0"/>
              <a:t>of principal </a:t>
            </a:r>
            <a:r>
              <a:rPr lang="en-US" dirty="0"/>
              <a:t>causes of the severe recession.</a:t>
            </a:r>
          </a:p>
          <a:p>
            <a:pPr marL="0" indent="0">
              <a:buNone/>
            </a:pPr>
            <a:r>
              <a:rPr lang="en-US" dirty="0"/>
              <a:t>• Lower assessed values of houses led to lower </a:t>
            </a:r>
            <a:r>
              <a:rPr lang="en-US" dirty="0" smtClean="0"/>
              <a:t>tax revenues </a:t>
            </a:r>
            <a:r>
              <a:rPr lang="en-US" dirty="0"/>
              <a:t>acquired from property taxes.</a:t>
            </a:r>
          </a:p>
          <a:p>
            <a:pPr marL="0" indent="0">
              <a:buNone/>
            </a:pPr>
            <a:r>
              <a:rPr lang="en-US" dirty="0"/>
              <a:t>• When borrowers cease paying their </a:t>
            </a:r>
            <a:r>
              <a:rPr lang="en-US" dirty="0" smtClean="0"/>
              <a:t>mortgages, lenders </a:t>
            </a:r>
            <a:r>
              <a:rPr lang="en-US" dirty="0"/>
              <a:t>can take over the property in what is called </a:t>
            </a:r>
            <a:r>
              <a:rPr lang="en-US" dirty="0" smtClean="0"/>
              <a:t>a foreclosure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520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Scale: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3782573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Two Paths to Development</a:t>
            </a:r>
          </a:p>
          <a:p>
            <a:r>
              <a:rPr lang="en-US" dirty="0"/>
              <a:t>– Developing countries chose </a:t>
            </a:r>
            <a:r>
              <a:rPr lang="en-US" dirty="0" smtClean="0"/>
              <a:t>one </a:t>
            </a:r>
            <a:r>
              <a:rPr lang="en-US" dirty="0"/>
              <a:t>of two models </a:t>
            </a:r>
            <a:r>
              <a:rPr lang="en-US" dirty="0" smtClean="0"/>
              <a:t>to promote </a:t>
            </a:r>
            <a:r>
              <a:rPr lang="en-US" dirty="0"/>
              <a:t>development:</a:t>
            </a:r>
          </a:p>
          <a:p>
            <a:r>
              <a:rPr lang="en-US" dirty="0"/>
              <a:t>1. Self-sufficiency</a:t>
            </a:r>
          </a:p>
          <a:p>
            <a:pPr marL="0" indent="0">
              <a:buNone/>
            </a:pPr>
            <a:r>
              <a:rPr lang="en-US" dirty="0"/>
              <a:t>– Countries encourage domestic production of </a:t>
            </a:r>
            <a:r>
              <a:rPr lang="en-US" dirty="0" smtClean="0"/>
              <a:t>goods, discourage </a:t>
            </a:r>
            <a:r>
              <a:rPr lang="en-US" dirty="0"/>
              <a:t>foreign ownership of businesses and </a:t>
            </a:r>
            <a:r>
              <a:rPr lang="en-US" dirty="0" smtClean="0"/>
              <a:t>resources, and </a:t>
            </a:r>
            <a:r>
              <a:rPr lang="en-US" dirty="0"/>
              <a:t>protect their businesses form international competition.</a:t>
            </a:r>
          </a:p>
          <a:p>
            <a:pPr marL="0" indent="0">
              <a:buNone/>
            </a:pPr>
            <a:r>
              <a:rPr lang="en-US" dirty="0"/>
              <a:t>– Most popular for most of 20th century</a:t>
            </a:r>
          </a:p>
          <a:p>
            <a:r>
              <a:rPr lang="en-US" dirty="0"/>
              <a:t>2. International trade</a:t>
            </a:r>
          </a:p>
          <a:p>
            <a:pPr marL="0" indent="0">
              <a:buNone/>
            </a:pPr>
            <a:r>
              <a:rPr lang="en-US" dirty="0"/>
              <a:t>– Countries open themselves to foreign investment </a:t>
            </a:r>
            <a:r>
              <a:rPr lang="en-US" dirty="0" smtClean="0"/>
              <a:t>and international </a:t>
            </a:r>
            <a:r>
              <a:rPr lang="en-US" dirty="0"/>
              <a:t>markets.</a:t>
            </a:r>
          </a:p>
          <a:p>
            <a:pPr marL="0" indent="0">
              <a:buNone/>
            </a:pPr>
            <a:r>
              <a:rPr lang="en-US" dirty="0"/>
              <a:t>– Became more popular beginning in the late 20th century </a:t>
            </a:r>
          </a:p>
        </p:txBody>
      </p:sp>
    </p:spTree>
    <p:extLst>
      <p:ext uri="{BB962C8B-B14F-4D97-AF65-F5344CB8AC3E}">
        <p14:creationId xmlns:p14="http://schemas.microsoft.com/office/powerpoint/2010/main" val="207083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– Self-Sufficiency Path Key Elements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Barriers limit the import of goods from other places.</a:t>
            </a:r>
          </a:p>
          <a:p>
            <a:pPr marL="0" indent="0">
              <a:buNone/>
            </a:pPr>
            <a:r>
              <a:rPr lang="en-US" dirty="0"/>
              <a:t>• Businesses are not forced to compete with </a:t>
            </a:r>
            <a:r>
              <a:rPr lang="en-US" dirty="0" smtClean="0"/>
              <a:t>international corporations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• Investment spread almost equally across all </a:t>
            </a:r>
            <a:r>
              <a:rPr lang="en-US" dirty="0" smtClean="0"/>
              <a:t>economic sectors </a:t>
            </a:r>
            <a:r>
              <a:rPr lang="en-US" dirty="0"/>
              <a:t>and in all regions of a country.</a:t>
            </a:r>
          </a:p>
          <a:p>
            <a:pPr marL="0" indent="0">
              <a:buNone/>
            </a:pPr>
            <a:r>
              <a:rPr lang="en-US" dirty="0"/>
              <a:t>• Minimalized discrepancies in wages among urban </a:t>
            </a:r>
            <a:r>
              <a:rPr lang="en-US" dirty="0" smtClean="0"/>
              <a:t>and rural </a:t>
            </a:r>
            <a:r>
              <a:rPr lang="en-US" dirty="0"/>
              <a:t>dwellers with the intent to reduce poverty. </a:t>
            </a:r>
          </a:p>
        </p:txBody>
      </p:sp>
    </p:spTree>
    <p:extLst>
      <p:ext uri="{BB962C8B-B14F-4D97-AF65-F5344CB8AC3E}">
        <p14:creationId xmlns:p14="http://schemas.microsoft.com/office/powerpoint/2010/main" val="385747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– International Trade Path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 err="1"/>
              <a:t>Rostow</a:t>
            </a:r>
            <a:r>
              <a:rPr lang="en-US" dirty="0"/>
              <a:t> Model</a:t>
            </a:r>
          </a:p>
          <a:p>
            <a:r>
              <a:rPr lang="en-US" dirty="0"/>
              <a:t>1. Traditional Society</a:t>
            </a:r>
          </a:p>
          <a:p>
            <a:pPr marL="0" indent="0">
              <a:buNone/>
            </a:pPr>
            <a:r>
              <a:rPr lang="en-US" dirty="0"/>
              <a:t>» Marked by a very high percentage of people engaged </a:t>
            </a:r>
            <a:r>
              <a:rPr lang="en-US" dirty="0" smtClean="0"/>
              <a:t>in agriculture </a:t>
            </a:r>
            <a:r>
              <a:rPr lang="en-US" dirty="0"/>
              <a:t>and a high percentage of national </a:t>
            </a:r>
            <a:r>
              <a:rPr lang="en-US" dirty="0" smtClean="0"/>
              <a:t>wealth allocated </a:t>
            </a:r>
            <a:r>
              <a:rPr lang="en-US" dirty="0"/>
              <a:t>to “nonproductive” activities. e.g. military</a:t>
            </a:r>
          </a:p>
          <a:p>
            <a:r>
              <a:rPr lang="en-US" dirty="0"/>
              <a:t>2. Preconditions for Takeoff</a:t>
            </a:r>
          </a:p>
          <a:p>
            <a:pPr marL="0" indent="0">
              <a:buNone/>
            </a:pPr>
            <a:r>
              <a:rPr lang="en-US" dirty="0"/>
              <a:t>» Elite group initiates innovative economic activities </a:t>
            </a:r>
            <a:r>
              <a:rPr lang="en-US" dirty="0" smtClean="0"/>
              <a:t>that ultimately </a:t>
            </a:r>
            <a:r>
              <a:rPr lang="en-US" dirty="0"/>
              <a:t>stimulate an increase in productivity.</a:t>
            </a:r>
          </a:p>
          <a:p>
            <a:r>
              <a:rPr lang="en-US" dirty="0"/>
              <a:t>3. Takeoff</a:t>
            </a:r>
          </a:p>
          <a:p>
            <a:pPr marL="0" indent="0">
              <a:buNone/>
            </a:pPr>
            <a:r>
              <a:rPr lang="en-US" dirty="0"/>
              <a:t>» Rapid growth is generated in a limited number </a:t>
            </a:r>
            <a:r>
              <a:rPr lang="en-US" dirty="0" smtClean="0"/>
              <a:t>of economic </a:t>
            </a:r>
            <a:r>
              <a:rPr lang="en-US" dirty="0"/>
              <a:t>activities. e.g. textiles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4. Drive to Maturity</a:t>
            </a:r>
          </a:p>
          <a:p>
            <a:r>
              <a:rPr lang="en-US" dirty="0"/>
              <a:t>» Modern technology pervades from the few takeoff</a:t>
            </a:r>
          </a:p>
          <a:p>
            <a:r>
              <a:rPr lang="en-US" dirty="0"/>
              <a:t>industries to other economic sectors, thus sparking rapid</a:t>
            </a:r>
          </a:p>
          <a:p>
            <a:r>
              <a:rPr lang="en-US" dirty="0"/>
              <a:t>growth.</a:t>
            </a:r>
          </a:p>
          <a:p>
            <a:r>
              <a:rPr lang="en-US" dirty="0"/>
              <a:t>5. Age of Mass Consumption</a:t>
            </a:r>
          </a:p>
          <a:p>
            <a:r>
              <a:rPr lang="en-US" dirty="0"/>
              <a:t>» Marked by a shift from heavy industry, such as steel, to</a:t>
            </a:r>
          </a:p>
          <a:p>
            <a:r>
              <a:rPr lang="en-US" dirty="0"/>
              <a:t>consumer goods. </a:t>
            </a:r>
          </a:p>
        </p:txBody>
      </p:sp>
    </p:spTree>
    <p:extLst>
      <p:ext uri="{BB962C8B-B14F-4D97-AF65-F5344CB8AC3E}">
        <p14:creationId xmlns:p14="http://schemas.microsoft.com/office/powerpoint/2010/main" val="85770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International Trade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740370"/>
          </a:xfrm>
        </p:spPr>
        <p:txBody>
          <a:bodyPr>
            <a:normAutofit/>
          </a:bodyPr>
          <a:lstStyle/>
          <a:p>
            <a:r>
              <a:rPr lang="en-US" dirty="0"/>
              <a:t>International Trade Examples</a:t>
            </a:r>
          </a:p>
          <a:p>
            <a:r>
              <a:rPr lang="en-US" dirty="0"/>
              <a:t>– Two groups of countries following </a:t>
            </a:r>
            <a:r>
              <a:rPr lang="en-US" dirty="0" smtClean="0"/>
              <a:t>the International </a:t>
            </a:r>
            <a:r>
              <a:rPr lang="en-US" dirty="0"/>
              <a:t>trade approach</a:t>
            </a:r>
          </a:p>
          <a:p>
            <a:pPr marL="0" indent="0">
              <a:buNone/>
            </a:pPr>
            <a:r>
              <a:rPr lang="en-US" dirty="0"/>
              <a:t>• Four Asian </a:t>
            </a:r>
            <a:r>
              <a:rPr lang="en-US" dirty="0" smtClean="0"/>
              <a:t>Dragons</a:t>
            </a:r>
          </a:p>
          <a:p>
            <a:pPr marL="457200" lvl="1" indent="0">
              <a:buNone/>
            </a:pPr>
            <a:r>
              <a:rPr lang="en-US" dirty="0" smtClean="0"/>
              <a:t>South </a:t>
            </a:r>
            <a:r>
              <a:rPr lang="en-US" dirty="0"/>
              <a:t>Korea, Singapore, Taiwan, and Hong </a:t>
            </a:r>
            <a:r>
              <a:rPr lang="en-US" dirty="0" smtClean="0"/>
              <a:t>Kong » </a:t>
            </a:r>
            <a:r>
              <a:rPr lang="en-US" dirty="0"/>
              <a:t>Development promoted by producing a handful </a:t>
            </a:r>
            <a:r>
              <a:rPr lang="en-US" dirty="0" smtClean="0"/>
              <a:t>of manufactured </a:t>
            </a:r>
            <a:r>
              <a:rPr lang="en-US" dirty="0"/>
              <a:t>goods – clothing and electronics</a:t>
            </a:r>
          </a:p>
          <a:p>
            <a:r>
              <a:rPr lang="en-US" dirty="0" smtClean="0"/>
              <a:t>Petroleum-rich </a:t>
            </a:r>
            <a:r>
              <a:rPr lang="en-US" dirty="0"/>
              <a:t>Arabian Peninsula States</a:t>
            </a:r>
          </a:p>
          <a:p>
            <a:pPr marL="457200" lvl="1" indent="0">
              <a:buNone/>
            </a:pPr>
            <a:r>
              <a:rPr lang="en-US" dirty="0"/>
              <a:t>S</a:t>
            </a:r>
            <a:r>
              <a:rPr lang="en-US" dirty="0" smtClean="0"/>
              <a:t>audi </a:t>
            </a:r>
            <a:r>
              <a:rPr lang="en-US" dirty="0"/>
              <a:t>Arabia, Kuwait, Bahrain, </a:t>
            </a:r>
            <a:r>
              <a:rPr lang="en-US" dirty="0" smtClean="0"/>
              <a:t>UAE» </a:t>
            </a:r>
            <a:r>
              <a:rPr lang="en-US" dirty="0"/>
              <a:t>Rising oil prices beginning in the 1970s transformed </a:t>
            </a:r>
            <a:r>
              <a:rPr lang="en-US" dirty="0" smtClean="0"/>
              <a:t>these countries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847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Shortcomings of the Two Development Paths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0" y="2180492"/>
            <a:ext cx="9613861" cy="385417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– </a:t>
            </a:r>
            <a:r>
              <a:rPr lang="en-US" dirty="0"/>
              <a:t>Self-Sufficiency Challenges</a:t>
            </a:r>
          </a:p>
          <a:p>
            <a:pPr marL="0" indent="0">
              <a:buNone/>
            </a:pPr>
            <a:r>
              <a:rPr lang="en-US" dirty="0"/>
              <a:t>• Protection of inefficient businesses</a:t>
            </a:r>
          </a:p>
          <a:p>
            <a:pPr marL="0" indent="0">
              <a:buNone/>
            </a:pPr>
            <a:r>
              <a:rPr lang="en-US" dirty="0"/>
              <a:t>– Guaranteed high prices made possible by isolation </a:t>
            </a:r>
            <a:r>
              <a:rPr lang="en-US" dirty="0" smtClean="0"/>
              <a:t>from international </a:t>
            </a:r>
            <a:r>
              <a:rPr lang="en-US" dirty="0"/>
              <a:t>competition creates little incentive for business </a:t>
            </a:r>
            <a:r>
              <a:rPr lang="en-US" dirty="0" smtClean="0"/>
              <a:t>to improve </a:t>
            </a:r>
            <a:r>
              <a:rPr lang="en-US" dirty="0"/>
              <a:t>quality of product or become more efficient.</a:t>
            </a:r>
          </a:p>
          <a:p>
            <a:pPr marL="0" indent="0">
              <a:buNone/>
            </a:pPr>
            <a:r>
              <a:rPr lang="en-US" dirty="0"/>
              <a:t>– Companies protected from international competition </a:t>
            </a:r>
            <a:r>
              <a:rPr lang="en-US" dirty="0" smtClean="0"/>
              <a:t>aren't compelled </a:t>
            </a:r>
            <a:r>
              <a:rPr lang="en-US" dirty="0"/>
              <a:t>to keep up with rapid technological changes.</a:t>
            </a:r>
          </a:p>
          <a:p>
            <a:pPr marL="0" indent="0">
              <a:buNone/>
            </a:pPr>
            <a:r>
              <a:rPr lang="en-US" dirty="0"/>
              <a:t>• Need for large bureaucracy</a:t>
            </a:r>
          </a:p>
          <a:p>
            <a:r>
              <a:rPr lang="en-US" dirty="0"/>
              <a:t>– A complex administrative systems needed to administer </a:t>
            </a:r>
            <a:r>
              <a:rPr lang="en-US" dirty="0" smtClean="0"/>
              <a:t>the controls </a:t>
            </a:r>
            <a:r>
              <a:rPr lang="en-US" dirty="0"/>
              <a:t>encourages inefficiency, abuse, and corruption. </a:t>
            </a:r>
          </a:p>
        </p:txBody>
      </p:sp>
    </p:spTree>
    <p:extLst>
      <p:ext uri="{BB962C8B-B14F-4D97-AF65-F5344CB8AC3E}">
        <p14:creationId xmlns:p14="http://schemas.microsoft.com/office/powerpoint/2010/main" val="95843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Shortcomings of the Two Development Paths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124222"/>
            <a:ext cx="9613861" cy="3811967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– International Trade Challenges</a:t>
            </a:r>
          </a:p>
          <a:p>
            <a:pPr marL="0" indent="0">
              <a:buNone/>
            </a:pPr>
            <a:r>
              <a:rPr lang="en-US" dirty="0"/>
              <a:t>• Uneven resource distribution</a:t>
            </a:r>
          </a:p>
          <a:p>
            <a:pPr marL="0" indent="0">
              <a:buNone/>
            </a:pPr>
            <a:r>
              <a:rPr lang="en-US" dirty="0"/>
              <a:t>– Commodity prices are not guaranteed </a:t>
            </a:r>
            <a:r>
              <a:rPr lang="en-US" dirty="0" smtClean="0"/>
              <a:t>to </a:t>
            </a:r>
            <a:r>
              <a:rPr lang="en-US" dirty="0"/>
              <a:t>rise faster than </a:t>
            </a:r>
            <a:r>
              <a:rPr lang="en-US" dirty="0" smtClean="0"/>
              <a:t>the cost </a:t>
            </a:r>
            <a:r>
              <a:rPr lang="en-US" dirty="0"/>
              <a:t>of products a developing country needs to purchase.</a:t>
            </a:r>
          </a:p>
          <a:p>
            <a:pPr marL="0" indent="0">
              <a:buNone/>
            </a:pPr>
            <a:r>
              <a:rPr lang="en-US" dirty="0"/>
              <a:t>• Increased dependence on developed </a:t>
            </a:r>
            <a:r>
              <a:rPr lang="en-US" dirty="0" smtClean="0"/>
              <a:t>countries – </a:t>
            </a:r>
            <a:r>
              <a:rPr lang="en-US" dirty="0"/>
              <a:t>Developing countries may allocate all resources to few take </a:t>
            </a:r>
            <a:r>
              <a:rPr lang="en-US" dirty="0" smtClean="0"/>
              <a:t>off industries </a:t>
            </a:r>
            <a:r>
              <a:rPr lang="en-US" dirty="0"/>
              <a:t>instead of spreading resources among the </a:t>
            </a:r>
            <a:r>
              <a:rPr lang="en-US" dirty="0" smtClean="0"/>
              <a:t>other companies </a:t>
            </a:r>
            <a:r>
              <a:rPr lang="en-US" dirty="0"/>
              <a:t>that provide food, clothing, and other necessities </a:t>
            </a:r>
            <a:r>
              <a:rPr lang="en-US" dirty="0" smtClean="0"/>
              <a:t>for local </a:t>
            </a:r>
            <a:r>
              <a:rPr lang="en-US" dirty="0"/>
              <a:t>residents.</a:t>
            </a:r>
          </a:p>
          <a:p>
            <a:pPr marL="0" indent="0">
              <a:buNone/>
            </a:pPr>
            <a:r>
              <a:rPr lang="en-US" dirty="0"/>
              <a:t>• Market decline</a:t>
            </a:r>
          </a:p>
          <a:p>
            <a:pPr marL="0" indent="0">
              <a:buNone/>
            </a:pPr>
            <a:r>
              <a:rPr lang="en-US" dirty="0"/>
              <a:t>– Developing countries have found increased difficulty selling </a:t>
            </a:r>
            <a:r>
              <a:rPr lang="en-US" dirty="0" smtClean="0"/>
              <a:t>their manufactured </a:t>
            </a:r>
            <a:r>
              <a:rPr lang="en-US" dirty="0"/>
              <a:t>goods in a world market that has recently </a:t>
            </a:r>
            <a:r>
              <a:rPr lang="en-US" dirty="0" smtClean="0"/>
              <a:t>declined for </a:t>
            </a:r>
            <a:r>
              <a:rPr lang="en-US" dirty="0"/>
              <a:t>many products. </a:t>
            </a:r>
          </a:p>
        </p:txBody>
      </p:sp>
    </p:spTree>
    <p:extLst>
      <p:ext uri="{BB962C8B-B14F-4D97-AF65-F5344CB8AC3E}">
        <p14:creationId xmlns:p14="http://schemas.microsoft.com/office/powerpoint/2010/main" val="996978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• International Trade Approach Triumphs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0" y="2166426"/>
            <a:ext cx="9613861" cy="431878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– Most countries have embraced the </a:t>
            </a:r>
            <a:r>
              <a:rPr lang="en-US" dirty="0" smtClean="0"/>
              <a:t>international trade </a:t>
            </a:r>
            <a:r>
              <a:rPr lang="en-US" dirty="0"/>
              <a:t>approach since the late 20th century.</a:t>
            </a:r>
          </a:p>
          <a:p>
            <a:r>
              <a:rPr lang="en-US" dirty="0"/>
              <a:t>• Trade has increased more rapidly than wealth </a:t>
            </a:r>
            <a:r>
              <a:rPr lang="en-US" dirty="0" smtClean="0"/>
              <a:t>as measured </a:t>
            </a:r>
            <a:r>
              <a:rPr lang="en-US" dirty="0"/>
              <a:t>by GDP.</a:t>
            </a:r>
          </a:p>
          <a:p>
            <a:r>
              <a:rPr lang="en-US" dirty="0"/>
              <a:t>– Optimism about the benefits of this </a:t>
            </a:r>
            <a:r>
              <a:rPr lang="en-US" dirty="0" smtClean="0"/>
              <a:t>development model </a:t>
            </a:r>
            <a:r>
              <a:rPr lang="en-US" dirty="0"/>
              <a:t>based on three observations:</a:t>
            </a:r>
          </a:p>
          <a:p>
            <a:r>
              <a:rPr lang="en-US" dirty="0"/>
              <a:t>1</a:t>
            </a:r>
            <a:r>
              <a:rPr lang="en-US" dirty="0" smtClean="0"/>
              <a:t>. If </a:t>
            </a:r>
            <a:r>
              <a:rPr lang="en-US" dirty="0"/>
              <a:t>existing developed countries used this </a:t>
            </a:r>
            <a:r>
              <a:rPr lang="en-US" dirty="0" smtClean="0"/>
              <a:t>approach, then </a:t>
            </a:r>
            <a:r>
              <a:rPr lang="en-US" dirty="0"/>
              <a:t>why </a:t>
            </a:r>
            <a:r>
              <a:rPr lang="en-US" dirty="0" smtClean="0"/>
              <a:t>couldn't </a:t>
            </a:r>
            <a:r>
              <a:rPr lang="en-US" dirty="0"/>
              <a:t>others find similar success?</a:t>
            </a:r>
          </a:p>
          <a:p>
            <a:r>
              <a:rPr lang="en-US" dirty="0"/>
              <a:t>2</a:t>
            </a:r>
            <a:r>
              <a:rPr lang="en-US" dirty="0" smtClean="0"/>
              <a:t>. Sales </a:t>
            </a:r>
            <a:r>
              <a:rPr lang="en-US" dirty="0"/>
              <a:t>of raw materials could generate funds </a:t>
            </a:r>
            <a:r>
              <a:rPr lang="en-US" dirty="0" smtClean="0"/>
              <a:t>for developing </a:t>
            </a:r>
            <a:r>
              <a:rPr lang="en-US" dirty="0"/>
              <a:t>countries that could promote development. </a:t>
            </a:r>
          </a:p>
          <a:p>
            <a:r>
              <a:rPr lang="en-US" dirty="0" smtClean="0"/>
              <a:t>3</a:t>
            </a:r>
            <a:r>
              <a:rPr lang="en-US" dirty="0"/>
              <a:t>. A country that concentrates on international </a:t>
            </a:r>
            <a:r>
              <a:rPr lang="en-US" dirty="0" smtClean="0"/>
              <a:t>trade benefits </a:t>
            </a:r>
            <a:r>
              <a:rPr lang="en-US" dirty="0"/>
              <a:t>from exposure to the demands, needs, </a:t>
            </a:r>
            <a:r>
              <a:rPr lang="en-US" dirty="0" smtClean="0"/>
              <a:t>and preferences </a:t>
            </a:r>
            <a:r>
              <a:rPr lang="en-US" dirty="0"/>
              <a:t>of consumers in other countries. </a:t>
            </a:r>
          </a:p>
        </p:txBody>
      </p:sp>
    </p:spTree>
    <p:extLst>
      <p:ext uri="{BB962C8B-B14F-4D97-AF65-F5344CB8AC3E}">
        <p14:creationId xmlns:p14="http://schemas.microsoft.com/office/powerpoint/2010/main" val="95601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Financing Development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940787" cy="378257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Finance </a:t>
            </a:r>
            <a:r>
              <a:rPr lang="en-US" dirty="0"/>
              <a:t>comes from two primary sources:</a:t>
            </a:r>
          </a:p>
          <a:p>
            <a:pPr marL="0" indent="0">
              <a:buNone/>
            </a:pPr>
            <a:r>
              <a:rPr lang="en-US" dirty="0"/>
              <a:t>1. Direct investment by transnational corporations</a:t>
            </a:r>
          </a:p>
          <a:p>
            <a:pPr marL="0" indent="0">
              <a:buNone/>
            </a:pPr>
            <a:r>
              <a:rPr lang="en-US" dirty="0"/>
              <a:t>2. Loans from banks and international organizations</a:t>
            </a:r>
          </a:p>
          <a:p>
            <a:pPr marL="0" indent="0">
              <a:buNone/>
            </a:pPr>
            <a:r>
              <a:rPr lang="en-US" dirty="0"/>
              <a:t>– Foreign Direct Investment (FDI)</a:t>
            </a:r>
          </a:p>
          <a:p>
            <a:pPr marL="0" indent="0">
              <a:buNone/>
            </a:pPr>
            <a:r>
              <a:rPr lang="en-US" dirty="0"/>
              <a:t>• Defined: Investment made by a foreign company </a:t>
            </a:r>
            <a:r>
              <a:rPr lang="en-US" dirty="0" smtClean="0"/>
              <a:t>in the </a:t>
            </a:r>
            <a:r>
              <a:rPr lang="en-US" dirty="0"/>
              <a:t>economy of another country.</a:t>
            </a:r>
          </a:p>
          <a:p>
            <a:pPr marL="0" indent="0">
              <a:buNone/>
            </a:pPr>
            <a:r>
              <a:rPr lang="en-US" dirty="0"/>
              <a:t>• FDI grew from $130 billion in 1990s to $1.5 in </a:t>
            </a:r>
            <a:r>
              <a:rPr lang="en-US" dirty="0" smtClean="0"/>
              <a:t>2000 and </a:t>
            </a:r>
            <a:r>
              <a:rPr lang="en-US" dirty="0"/>
              <a:t>2010.</a:t>
            </a:r>
          </a:p>
          <a:p>
            <a:pPr marL="0" indent="0">
              <a:buNone/>
            </a:pPr>
            <a:r>
              <a:rPr lang="en-US" dirty="0"/>
              <a:t>– In 2010, only 2/5 went from developed to developing</a:t>
            </a:r>
          </a:p>
          <a:p>
            <a:pPr marL="0" indent="0">
              <a:buNone/>
            </a:pPr>
            <a:r>
              <a:rPr lang="en-US" dirty="0"/>
              <a:t>• Major source of FDI are transnational corporations </a:t>
            </a:r>
          </a:p>
        </p:txBody>
      </p:sp>
    </p:spTree>
    <p:extLst>
      <p:ext uri="{BB962C8B-B14F-4D97-AF65-F5344CB8AC3E}">
        <p14:creationId xmlns:p14="http://schemas.microsoft.com/office/powerpoint/2010/main" val="3954991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– Loans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Two major lenders to developing countries:</a:t>
            </a:r>
          </a:p>
          <a:p>
            <a:pPr marL="0" indent="0">
              <a:buNone/>
            </a:pPr>
            <a:r>
              <a:rPr lang="en-US" dirty="0"/>
              <a:t>1. World Bank</a:t>
            </a:r>
          </a:p>
          <a:p>
            <a:pPr marL="0" indent="0">
              <a:buNone/>
            </a:pPr>
            <a:r>
              <a:rPr lang="en-US" dirty="0"/>
              <a:t>» Includes the International Bank for Reconstruction </a:t>
            </a:r>
            <a:r>
              <a:rPr lang="en-US" dirty="0" smtClean="0"/>
              <a:t>and Development </a:t>
            </a:r>
            <a:r>
              <a:rPr lang="en-US" dirty="0"/>
              <a:t>(IBRD) and International </a:t>
            </a:r>
            <a:r>
              <a:rPr lang="en-US" dirty="0" smtClean="0"/>
              <a:t>Development Association </a:t>
            </a:r>
            <a:r>
              <a:rPr lang="en-US" dirty="0"/>
              <a:t>(IDA).</a:t>
            </a:r>
          </a:p>
          <a:p>
            <a:pPr marL="0" indent="0">
              <a:buNone/>
            </a:pPr>
            <a:r>
              <a:rPr lang="en-US" dirty="0"/>
              <a:t>» IBRD provides loans to countries to reform </a:t>
            </a:r>
            <a:r>
              <a:rPr lang="en-US" dirty="0" smtClean="0"/>
              <a:t>public administration </a:t>
            </a:r>
            <a:r>
              <a:rPr lang="en-US" dirty="0"/>
              <a:t>and legal institutions, develop </a:t>
            </a:r>
            <a:r>
              <a:rPr lang="en-US" dirty="0" smtClean="0"/>
              <a:t>and strengthen </a:t>
            </a:r>
            <a:r>
              <a:rPr lang="en-US" dirty="0"/>
              <a:t>financial institutions, and </a:t>
            </a:r>
            <a:r>
              <a:rPr lang="en-US" dirty="0" smtClean="0"/>
              <a:t>implement transportation </a:t>
            </a:r>
            <a:r>
              <a:rPr lang="en-US" dirty="0"/>
              <a:t>and social service projects.</a:t>
            </a:r>
          </a:p>
          <a:p>
            <a:pPr marL="0" indent="0">
              <a:buNone/>
            </a:pPr>
            <a:r>
              <a:rPr lang="en-US" dirty="0"/>
              <a:t>» IDA provides support to countries considered too risky </a:t>
            </a:r>
            <a:r>
              <a:rPr lang="en-US" dirty="0" smtClean="0"/>
              <a:t>to receive </a:t>
            </a:r>
            <a:r>
              <a:rPr lang="en-US" dirty="0"/>
              <a:t>loans from IBRD.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2. International Monetary Fund (IMF)</a:t>
            </a:r>
          </a:p>
          <a:p>
            <a:pPr marL="0" indent="0">
              <a:buNone/>
            </a:pPr>
            <a:r>
              <a:rPr lang="en-US" dirty="0"/>
              <a:t>» IMF provides loans to </a:t>
            </a:r>
            <a:r>
              <a:rPr lang="en-US" dirty="0" smtClean="0"/>
              <a:t>countries experiencing balance-of payments </a:t>
            </a:r>
            <a:r>
              <a:rPr lang="en-US" dirty="0"/>
              <a:t>problems that threaten expansion </a:t>
            </a:r>
            <a:r>
              <a:rPr lang="en-US" dirty="0" smtClean="0"/>
              <a:t>of international </a:t>
            </a:r>
            <a:r>
              <a:rPr lang="en-US" dirty="0"/>
              <a:t>trade.</a:t>
            </a:r>
          </a:p>
          <a:p>
            <a:pPr marL="0" indent="0">
              <a:buNone/>
            </a:pPr>
            <a:r>
              <a:rPr lang="en-US" dirty="0"/>
              <a:t>» IMF assistance designed to help a country </a:t>
            </a:r>
            <a:r>
              <a:rPr lang="en-US" dirty="0" smtClean="0"/>
              <a:t>rebuild international </a:t>
            </a:r>
            <a:r>
              <a:rPr lang="en-US" dirty="0"/>
              <a:t>reserves, stabilize currency exchange </a:t>
            </a:r>
            <a:r>
              <a:rPr lang="en-US" dirty="0" smtClean="0"/>
              <a:t>rates, and </a:t>
            </a:r>
            <a:r>
              <a:rPr lang="en-US" dirty="0"/>
              <a:t>pay for imports without the imposition of harsh </a:t>
            </a:r>
            <a:r>
              <a:rPr lang="en-US" dirty="0" smtClean="0"/>
              <a:t>trade restrictions </a:t>
            </a:r>
            <a:r>
              <a:rPr lang="en-US" dirty="0"/>
              <a:t>or capital controls that could hamper </a:t>
            </a:r>
            <a:r>
              <a:rPr lang="en-US" dirty="0" smtClean="0"/>
              <a:t>the growth </a:t>
            </a:r>
            <a:r>
              <a:rPr lang="en-US" dirty="0"/>
              <a:t>of world trade. </a:t>
            </a:r>
          </a:p>
        </p:txBody>
      </p:sp>
    </p:spTree>
    <p:extLst>
      <p:ext uri="{BB962C8B-B14F-4D97-AF65-F5344CB8AC3E}">
        <p14:creationId xmlns:p14="http://schemas.microsoft.com/office/powerpoint/2010/main" val="1545922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 Questions 10/3-13/4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110154"/>
            <a:ext cx="9613861" cy="3826035"/>
          </a:xfrm>
        </p:spPr>
        <p:txBody>
          <a:bodyPr/>
          <a:lstStyle/>
          <a:p>
            <a:r>
              <a:rPr lang="en-US" dirty="0" smtClean="0"/>
              <a:t>List and describe three of the factors identified by geographers as reasons the underclass in urban areas don’t experience the benefits of development. </a:t>
            </a:r>
          </a:p>
          <a:p>
            <a:r>
              <a:rPr lang="en-US" dirty="0" smtClean="0"/>
              <a:t>What does “culture of poverty” mean? </a:t>
            </a:r>
          </a:p>
          <a:p>
            <a:r>
              <a:rPr lang="en-US" dirty="0" smtClean="0"/>
              <a:t>What choices do city officials have to make because of the lack of tax revenue? </a:t>
            </a:r>
          </a:p>
          <a:p>
            <a:r>
              <a:rPr lang="en-US" dirty="0" smtClean="0"/>
              <a:t>At the global scale what are the two paths states can take to encourage development?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83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Financing Challenges in Developing and</a:t>
            </a:r>
            <a:br>
              <a:rPr lang="en-US" dirty="0"/>
            </a:br>
            <a:r>
              <a:rPr lang="en-US" dirty="0"/>
              <a:t>Developed Countries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80320" y="2124222"/>
            <a:ext cx="4698358" cy="4037427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Developing Countries</a:t>
            </a:r>
          </a:p>
          <a:p>
            <a:pPr marL="0" indent="0">
              <a:buNone/>
            </a:pPr>
            <a:r>
              <a:rPr lang="en-US" dirty="0"/>
              <a:t>• IMF, World Bank, and developed countries fear </a:t>
            </a:r>
            <a:r>
              <a:rPr lang="en-US" dirty="0" smtClean="0"/>
              <a:t>that granting</a:t>
            </a:r>
            <a:r>
              <a:rPr lang="en-US" dirty="0"/>
              <a:t>, canceling, or refinancing debts without </a:t>
            </a:r>
            <a:r>
              <a:rPr lang="en-US" dirty="0" smtClean="0"/>
              <a:t>strings attached </a:t>
            </a:r>
            <a:r>
              <a:rPr lang="en-US" dirty="0"/>
              <a:t>will perpetuate bad habits in </a:t>
            </a:r>
            <a:r>
              <a:rPr lang="en-US" dirty="0" smtClean="0"/>
              <a:t>developing countries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– Developing countries required to prepare a Policy Framework</a:t>
            </a:r>
          </a:p>
          <a:p>
            <a:r>
              <a:rPr lang="en-US" dirty="0"/>
              <a:t>Paper outlining a structural adjust program, which </a:t>
            </a:r>
            <a:r>
              <a:rPr lang="en-US" dirty="0" smtClean="0"/>
              <a:t>includes economic </a:t>
            </a:r>
            <a:r>
              <a:rPr lang="en-US" dirty="0"/>
              <a:t>goals, strategies for achieving the objectives, </a:t>
            </a:r>
            <a:r>
              <a:rPr lang="en-US" dirty="0" smtClean="0"/>
              <a:t>and external </a:t>
            </a:r>
            <a:r>
              <a:rPr lang="en-US" dirty="0"/>
              <a:t>financing requirements.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594123" y="2124222"/>
            <a:ext cx="4700058" cy="3811967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– Developed Countries</a:t>
            </a:r>
          </a:p>
          <a:p>
            <a:pPr marL="0" indent="0">
              <a:buNone/>
            </a:pPr>
            <a:r>
              <a:rPr lang="en-US" dirty="0"/>
              <a:t>• Heart of the global economic crisis in developed </a:t>
            </a:r>
            <a:r>
              <a:rPr lang="en-US" dirty="0" smtClean="0"/>
              <a:t>countries was </a:t>
            </a:r>
            <a:r>
              <a:rPr lang="en-US" dirty="0"/>
              <a:t>the poor condition of many banks and other </a:t>
            </a:r>
            <a:r>
              <a:rPr lang="en-US" dirty="0" smtClean="0"/>
              <a:t>financial institutions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• Bad loans were especially widespread in housing, </a:t>
            </a:r>
            <a:r>
              <a:rPr lang="en-US" dirty="0" smtClean="0"/>
              <a:t>which led </a:t>
            </a:r>
            <a:r>
              <a:rPr lang="en-US" dirty="0"/>
              <a:t>to the housing bubble- a rapid increase in the value </a:t>
            </a:r>
            <a:r>
              <a:rPr lang="en-US" dirty="0" smtClean="0"/>
              <a:t>of houses </a:t>
            </a:r>
            <a:r>
              <a:rPr lang="en-US" dirty="0"/>
              <a:t>following by a sharp decline in their value.</a:t>
            </a:r>
          </a:p>
          <a:p>
            <a:pPr marL="0" indent="0">
              <a:buNone/>
            </a:pPr>
            <a:r>
              <a:rPr lang="en-US" dirty="0"/>
              <a:t>– Bubble burst because of relaxation of long-standing restrictions </a:t>
            </a:r>
            <a:r>
              <a:rPr lang="en-US" dirty="0" err="1" smtClean="0"/>
              <a:t>onthe</a:t>
            </a:r>
            <a:r>
              <a:rPr lang="en-US" dirty="0" smtClean="0"/>
              <a:t> </a:t>
            </a:r>
            <a:r>
              <a:rPr lang="en-US" dirty="0"/>
              <a:t>ability of individuals to purchase houses and </a:t>
            </a:r>
            <a:r>
              <a:rPr lang="en-US" dirty="0" smtClean="0"/>
              <a:t>higher-income people </a:t>
            </a:r>
            <a:r>
              <a:rPr lang="en-US" dirty="0"/>
              <a:t>took advantage of low-interest loans to buy </a:t>
            </a:r>
            <a:r>
              <a:rPr lang="en-US" dirty="0" smtClean="0"/>
              <a:t>additional houses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54228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Urban Areas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u="sng" dirty="0" smtClean="0"/>
              <a:t>underclass</a:t>
            </a:r>
            <a:r>
              <a:rPr lang="en-US" dirty="0" smtClean="0"/>
              <a:t> is a group in society prevented from participating in the material benefits of a more developed society because of a variety of social and economic hardships.</a:t>
            </a:r>
          </a:p>
          <a:p>
            <a:r>
              <a:rPr lang="en-US" dirty="0" smtClean="0"/>
              <a:t>Geographers are interested in understanding what contributes to the hardship instead of experiencing the benefits of development. </a:t>
            </a:r>
          </a:p>
          <a:p>
            <a:r>
              <a:rPr lang="en-US" dirty="0" smtClean="0"/>
              <a:t>The following list have been identified as factors that contribute to the hardship the underclass is experiencing.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95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Changing Urban Physical Geography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573" y="2067951"/>
            <a:ext cx="9759610" cy="4107766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– </a:t>
            </a:r>
            <a:r>
              <a:rPr lang="en-US" dirty="0"/>
              <a:t>The Process of Deterioration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b="1" u="sng" dirty="0"/>
              <a:t>Filtering</a:t>
            </a:r>
          </a:p>
          <a:p>
            <a:r>
              <a:rPr lang="en-US" dirty="0"/>
              <a:t>– Large houses in older neighborhoods are subdivided </a:t>
            </a:r>
            <a:r>
              <a:rPr lang="en-US" dirty="0" smtClean="0"/>
              <a:t>into smaller </a:t>
            </a:r>
            <a:r>
              <a:rPr lang="en-US" dirty="0"/>
              <a:t>dwellings for low-income families, through </a:t>
            </a:r>
            <a:r>
              <a:rPr lang="en-US" dirty="0" smtClean="0"/>
              <a:t>a process </a:t>
            </a:r>
            <a:r>
              <a:rPr lang="en-US" dirty="0"/>
              <a:t>known as filtering.</a:t>
            </a:r>
          </a:p>
          <a:p>
            <a:r>
              <a:rPr lang="en-US" dirty="0"/>
              <a:t>– Over time, landlords cease maintaining the properties </a:t>
            </a:r>
            <a:r>
              <a:rPr lang="en-US" dirty="0" smtClean="0"/>
              <a:t>when they </a:t>
            </a:r>
            <a:r>
              <a:rPr lang="en-US" dirty="0"/>
              <a:t>are no longer economically feasible.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b="1" u="sng" dirty="0"/>
              <a:t>Redlining</a:t>
            </a:r>
          </a:p>
          <a:p>
            <a:r>
              <a:rPr lang="en-US" dirty="0"/>
              <a:t>– Some banks engage in redlining- drawing lines on a map </a:t>
            </a:r>
            <a:r>
              <a:rPr lang="en-US" dirty="0" smtClean="0"/>
              <a:t>to identify </a:t>
            </a:r>
            <a:r>
              <a:rPr lang="en-US" dirty="0"/>
              <a:t>areas in which they will refuse to loan money </a:t>
            </a:r>
            <a:r>
              <a:rPr lang="en-US" dirty="0" smtClean="0"/>
              <a:t>to purchase </a:t>
            </a:r>
            <a:r>
              <a:rPr lang="en-US" dirty="0"/>
              <a:t>or to fix up a house.</a:t>
            </a:r>
          </a:p>
          <a:p>
            <a:r>
              <a:rPr lang="en-US" dirty="0"/>
              <a:t>– Redlining is illegal but difficult to enforce </a:t>
            </a:r>
          </a:p>
        </p:txBody>
      </p:sp>
    </p:spTree>
    <p:extLst>
      <p:ext uri="{BB962C8B-B14F-4D97-AF65-F5344CB8AC3E}">
        <p14:creationId xmlns:p14="http://schemas.microsoft.com/office/powerpoint/2010/main" val="3257914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Changing Urban Physical Geography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138290"/>
            <a:ext cx="9954854" cy="3798276"/>
          </a:xfrm>
        </p:spPr>
        <p:txBody>
          <a:bodyPr>
            <a:normAutofit lnSpcReduction="10000"/>
          </a:bodyPr>
          <a:lstStyle/>
          <a:p>
            <a:r>
              <a:rPr lang="en-US" b="1" u="sng" dirty="0"/>
              <a:t>Public Housing</a:t>
            </a:r>
          </a:p>
          <a:p>
            <a:pPr marL="0" indent="0">
              <a:buNone/>
            </a:pPr>
            <a:r>
              <a:rPr lang="en-US" dirty="0"/>
              <a:t>– During the mid-twentieth century, many substandard </a:t>
            </a:r>
            <a:r>
              <a:rPr lang="en-US" dirty="0" smtClean="0"/>
              <a:t>inner-city </a:t>
            </a:r>
            <a:r>
              <a:rPr lang="en-US" dirty="0"/>
              <a:t>houses were demolished and replaced with </a:t>
            </a:r>
            <a:r>
              <a:rPr lang="en-US" dirty="0" smtClean="0"/>
              <a:t>public housing- </a:t>
            </a:r>
            <a:r>
              <a:rPr lang="en-US" dirty="0"/>
              <a:t>housing reserved for low-income households, </a:t>
            </a:r>
            <a:r>
              <a:rPr lang="en-US" dirty="0" smtClean="0"/>
              <a:t>who must </a:t>
            </a:r>
            <a:r>
              <a:rPr lang="en-US" dirty="0"/>
              <a:t>pay 30 percent of their income for rent.</a:t>
            </a:r>
          </a:p>
          <a:p>
            <a:pPr marL="0" indent="0">
              <a:buNone/>
            </a:pPr>
            <a:r>
              <a:rPr lang="en-US" dirty="0"/>
              <a:t>– A housing authority, established by the local </a:t>
            </a:r>
            <a:r>
              <a:rPr lang="en-US" dirty="0" smtClean="0"/>
              <a:t>government, manages </a:t>
            </a:r>
            <a:r>
              <a:rPr lang="en-US" dirty="0"/>
              <a:t>the buildings, and the federal government </a:t>
            </a:r>
            <a:r>
              <a:rPr lang="en-US" dirty="0" smtClean="0"/>
              <a:t>pays for </a:t>
            </a:r>
            <a:r>
              <a:rPr lang="en-US" dirty="0"/>
              <a:t>all expenses not covered by rent.</a:t>
            </a:r>
          </a:p>
          <a:p>
            <a:pPr marL="0" indent="0">
              <a:buNone/>
            </a:pPr>
            <a:r>
              <a:rPr lang="en-US" dirty="0"/>
              <a:t>– Most of the high-rise public housing projects built in </a:t>
            </a:r>
            <a:r>
              <a:rPr lang="en-US" dirty="0" smtClean="0"/>
              <a:t>the U.S</a:t>
            </a:r>
            <a:r>
              <a:rPr lang="en-US" dirty="0"/>
              <a:t>. and Europe at this time are now </a:t>
            </a:r>
            <a:r>
              <a:rPr lang="en-US" dirty="0" smtClean="0"/>
              <a:t>considered unsatisfactory </a:t>
            </a:r>
            <a:r>
              <a:rPr lang="en-US" dirty="0"/>
              <a:t>for families with children. </a:t>
            </a:r>
          </a:p>
        </p:txBody>
      </p:sp>
    </p:spTree>
    <p:extLst>
      <p:ext uri="{BB962C8B-B14F-4D97-AF65-F5344CB8AC3E}">
        <p14:creationId xmlns:p14="http://schemas.microsoft.com/office/powerpoint/2010/main" val="4132298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Changing Urban Physical Geography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u="sng" dirty="0"/>
              <a:t>– Gentrification</a:t>
            </a:r>
          </a:p>
          <a:p>
            <a:pPr marL="0" indent="0">
              <a:buNone/>
            </a:pPr>
            <a:r>
              <a:rPr lang="en-US" dirty="0"/>
              <a:t>• Gentrification is the process by which </a:t>
            </a:r>
            <a:r>
              <a:rPr lang="en-US" dirty="0" smtClean="0"/>
              <a:t>middle-class people </a:t>
            </a:r>
            <a:r>
              <a:rPr lang="en-US" dirty="0"/>
              <a:t>move into deteriorated </a:t>
            </a:r>
            <a:r>
              <a:rPr lang="en-US" dirty="0" smtClean="0"/>
              <a:t>inner-city neighborhoods </a:t>
            </a:r>
            <a:r>
              <a:rPr lang="en-US" dirty="0"/>
              <a:t>and renovate the housing.</a:t>
            </a:r>
          </a:p>
          <a:p>
            <a:pPr marL="0" indent="0">
              <a:buNone/>
            </a:pPr>
            <a:r>
              <a:rPr lang="en-US" dirty="0"/>
              <a:t>• Most U.S. cities have at least one </a:t>
            </a:r>
            <a:r>
              <a:rPr lang="en-US" dirty="0" smtClean="0"/>
              <a:t>substantially renovated </a:t>
            </a:r>
            <a:r>
              <a:rPr lang="en-US" dirty="0"/>
              <a:t>inner-city neighborhood where middleclass people live.</a:t>
            </a:r>
          </a:p>
          <a:p>
            <a:pPr marL="0" indent="0">
              <a:buNone/>
            </a:pPr>
            <a:r>
              <a:rPr lang="en-US" dirty="0"/>
              <a:t>– Middle class-families attracted by some of the following:</a:t>
            </a:r>
          </a:p>
          <a:p>
            <a:pPr marL="0" indent="0">
              <a:buNone/>
            </a:pPr>
            <a:r>
              <a:rPr lang="en-US" dirty="0"/>
              <a:t>» Houses may have more architectural character </a:t>
            </a:r>
            <a:r>
              <a:rPr lang="en-US" dirty="0" smtClean="0"/>
              <a:t>than those </a:t>
            </a:r>
            <a:r>
              <a:rPr lang="en-US" dirty="0"/>
              <a:t>in the suburbs.</a:t>
            </a:r>
          </a:p>
          <a:p>
            <a:pPr marL="0" indent="0">
              <a:buNone/>
            </a:pPr>
            <a:r>
              <a:rPr lang="en-US" dirty="0"/>
              <a:t>» Proximity to cultural and recreational activities</a:t>
            </a:r>
          </a:p>
          <a:p>
            <a:pPr marL="0" indent="0">
              <a:buNone/>
            </a:pPr>
            <a:r>
              <a:rPr lang="en-US" dirty="0"/>
              <a:t>» Commuting time reduced to CBD </a:t>
            </a:r>
          </a:p>
        </p:txBody>
      </p:sp>
    </p:spTree>
    <p:extLst>
      <p:ext uri="{BB962C8B-B14F-4D97-AF65-F5344CB8AC3E}">
        <p14:creationId xmlns:p14="http://schemas.microsoft.com/office/powerpoint/2010/main" val="262086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Changing Urban Physical Geography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180492"/>
            <a:ext cx="9613861" cy="375569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u="sng" dirty="0"/>
              <a:t>– Underclass</a:t>
            </a:r>
          </a:p>
          <a:p>
            <a:pPr marL="0" indent="0">
              <a:buNone/>
            </a:pPr>
            <a:r>
              <a:rPr lang="en-US" dirty="0"/>
              <a:t>• Inner-city residents are frequently referred to </a:t>
            </a:r>
            <a:r>
              <a:rPr lang="en-US" dirty="0" smtClean="0"/>
              <a:t>as permanent </a:t>
            </a:r>
            <a:r>
              <a:rPr lang="en-US" dirty="0"/>
              <a:t>underclass, because they are trapped in </a:t>
            </a:r>
            <a:r>
              <a:rPr lang="en-US" dirty="0" smtClean="0"/>
              <a:t>an unending </a:t>
            </a:r>
            <a:r>
              <a:rPr lang="en-US" dirty="0"/>
              <a:t>cycle of economic and social problems.</a:t>
            </a:r>
          </a:p>
          <a:p>
            <a:pPr marL="0" indent="0">
              <a:buNone/>
            </a:pPr>
            <a:r>
              <a:rPr lang="en-US" dirty="0"/>
              <a:t>• Suffers from relatively higher rates of </a:t>
            </a:r>
            <a:r>
              <a:rPr lang="en-US" dirty="0" smtClean="0"/>
              <a:t>unemployment, alcoholism</a:t>
            </a:r>
            <a:r>
              <a:rPr lang="en-US" dirty="0"/>
              <a:t>, drug addiction, illiteracy, juvenile </a:t>
            </a:r>
            <a:r>
              <a:rPr lang="en-US" dirty="0" smtClean="0"/>
              <a:t>delinquency, and </a:t>
            </a:r>
            <a:r>
              <a:rPr lang="en-US" dirty="0"/>
              <a:t>crime.</a:t>
            </a:r>
          </a:p>
          <a:p>
            <a:pPr marL="0" indent="0">
              <a:buNone/>
            </a:pPr>
            <a:r>
              <a:rPr lang="en-US" dirty="0"/>
              <a:t>• Children often attend deteriorated </a:t>
            </a:r>
            <a:r>
              <a:rPr lang="en-US" dirty="0" smtClean="0"/>
              <a:t>schools</a:t>
            </a:r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Affordable housing is difficult to secure</a:t>
            </a:r>
          </a:p>
          <a:p>
            <a:pPr marL="0" indent="0">
              <a:buNone/>
            </a:pPr>
            <a:r>
              <a:rPr lang="en-US" dirty="0"/>
              <a:t>• Tend to ignore good learning habits, regular </a:t>
            </a:r>
            <a:r>
              <a:rPr lang="en-US" dirty="0" smtClean="0"/>
              <a:t>school attendance</a:t>
            </a:r>
            <a:r>
              <a:rPr lang="en-US" dirty="0"/>
              <a:t>, and completion of homework; the </a:t>
            </a:r>
            <a:r>
              <a:rPr lang="en-US" dirty="0" smtClean="0"/>
              <a:t>tendencies needed </a:t>
            </a:r>
            <a:r>
              <a:rPr lang="en-US" dirty="0"/>
              <a:t>to elevate </a:t>
            </a:r>
            <a:r>
              <a:rPr lang="en-US" dirty="0" err="1"/>
              <a:t>oneʼs</a:t>
            </a:r>
            <a:r>
              <a:rPr lang="en-US" dirty="0"/>
              <a:t> self out of the underclass. </a:t>
            </a:r>
          </a:p>
        </p:txBody>
      </p:sp>
    </p:spTree>
    <p:extLst>
      <p:ext uri="{BB962C8B-B14F-4D97-AF65-F5344CB8AC3E}">
        <p14:creationId xmlns:p14="http://schemas.microsoft.com/office/powerpoint/2010/main" val="374459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Changing Urban Physical Geography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/>
              <a:t>Culture of Poverty</a:t>
            </a:r>
          </a:p>
          <a:p>
            <a:pPr marL="0" indent="0">
              <a:buNone/>
            </a:pPr>
            <a:r>
              <a:rPr lang="en-US" dirty="0"/>
              <a:t>• Inner-city residents are trapped as a </a:t>
            </a:r>
            <a:r>
              <a:rPr lang="en-US" dirty="0" smtClean="0"/>
              <a:t>permanent underclass</a:t>
            </a:r>
            <a:r>
              <a:rPr lang="en-US" dirty="0"/>
              <a:t>, because they live in a culture of poverty.</a:t>
            </a:r>
          </a:p>
          <a:p>
            <a:pPr marL="0" indent="0">
              <a:buNone/>
            </a:pPr>
            <a:r>
              <a:rPr lang="en-US" dirty="0"/>
              <a:t>• Characterized by</a:t>
            </a:r>
            <a:r>
              <a:rPr lang="en-US" dirty="0" smtClean="0"/>
              <a:t>:– </a:t>
            </a:r>
            <a:r>
              <a:rPr lang="en-US" dirty="0"/>
              <a:t>Unwed mothers giving birth to ¾ of the babies in the U.S.</a:t>
            </a:r>
          </a:p>
          <a:p>
            <a:r>
              <a:rPr lang="en-US" dirty="0"/>
              <a:t>inner-city neighborhoods</a:t>
            </a:r>
          </a:p>
          <a:p>
            <a:pPr marL="0" indent="0">
              <a:buNone/>
            </a:pPr>
            <a:r>
              <a:rPr lang="en-US" dirty="0"/>
              <a:t>– ¾ of children in the inner city live with only one parent</a:t>
            </a:r>
          </a:p>
          <a:p>
            <a:pPr marL="0" indent="0">
              <a:buNone/>
            </a:pPr>
            <a:r>
              <a:rPr lang="en-US" dirty="0"/>
              <a:t>– Relatively higher usage of drugs. </a:t>
            </a:r>
          </a:p>
        </p:txBody>
      </p:sp>
    </p:spTree>
    <p:extLst>
      <p:ext uri="{BB962C8B-B14F-4D97-AF65-F5344CB8AC3E}">
        <p14:creationId xmlns:p14="http://schemas.microsoft.com/office/powerpoint/2010/main" val="963934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Changing Urban Physical Geography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/>
              <a:t>The Eroding Tax Base</a:t>
            </a:r>
          </a:p>
          <a:p>
            <a:pPr marL="0" indent="0">
              <a:buNone/>
            </a:pPr>
            <a:r>
              <a:rPr lang="en-US" dirty="0"/>
              <a:t>• Low-income inner-city residents require </a:t>
            </a:r>
            <a:r>
              <a:rPr lang="en-US" dirty="0" smtClean="0"/>
              <a:t>public services</a:t>
            </a:r>
            <a:r>
              <a:rPr lang="en-US" dirty="0"/>
              <a:t>, but they pay little of the taxes needed </a:t>
            </a:r>
            <a:r>
              <a:rPr lang="en-US" dirty="0" smtClean="0"/>
              <a:t>to fund </a:t>
            </a:r>
            <a:r>
              <a:rPr lang="en-US" dirty="0"/>
              <a:t>the public services.</a:t>
            </a:r>
          </a:p>
          <a:p>
            <a:pPr marL="0" indent="0">
              <a:buNone/>
            </a:pPr>
            <a:r>
              <a:rPr lang="en-US" dirty="0"/>
              <a:t>• Cities have two choices to close the gap </a:t>
            </a:r>
            <a:r>
              <a:rPr lang="en-US" dirty="0" smtClean="0"/>
              <a:t>between the </a:t>
            </a:r>
            <a:r>
              <a:rPr lang="en-US" dirty="0"/>
              <a:t>cost of operating public services and the </a:t>
            </a:r>
            <a:r>
              <a:rPr lang="en-US" dirty="0" smtClean="0"/>
              <a:t>funding made </a:t>
            </a:r>
            <a:r>
              <a:rPr lang="en-US" dirty="0"/>
              <a:t>available by taxing.</a:t>
            </a:r>
          </a:p>
          <a:p>
            <a:r>
              <a:rPr lang="en-US" dirty="0"/>
              <a:t>1. Reduce Services</a:t>
            </a:r>
          </a:p>
          <a:p>
            <a:r>
              <a:rPr lang="en-US" dirty="0"/>
              <a:t>2. Raise Tax Revenues </a:t>
            </a:r>
          </a:p>
        </p:txBody>
      </p:sp>
    </p:spTree>
    <p:extLst>
      <p:ext uri="{BB962C8B-B14F-4D97-AF65-F5344CB8AC3E}">
        <p14:creationId xmlns:p14="http://schemas.microsoft.com/office/powerpoint/2010/main" val="730559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142</TotalTime>
  <Words>1692</Words>
  <Application>Microsoft Office PowerPoint</Application>
  <PresentationFormat>Widescreen</PresentationFormat>
  <Paragraphs>142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Trebuchet MS</vt:lpstr>
      <vt:lpstr>Berlin</vt:lpstr>
      <vt:lpstr>Chapter 10/13 </vt:lpstr>
      <vt:lpstr>Focus Questions 10/3-13/4</vt:lpstr>
      <vt:lpstr>Urban Areas  </vt:lpstr>
      <vt:lpstr>Changing Urban Physical Geography </vt:lpstr>
      <vt:lpstr>Changing Urban Physical Geography</vt:lpstr>
      <vt:lpstr>Changing Urban Physical Geography</vt:lpstr>
      <vt:lpstr>Changing Urban Physical Geography</vt:lpstr>
      <vt:lpstr>Changing Urban Physical Geography</vt:lpstr>
      <vt:lpstr>Changing Urban Physical Geography</vt:lpstr>
      <vt:lpstr>Changing Urban Physical Geography</vt:lpstr>
      <vt:lpstr>Global Scale: Development</vt:lpstr>
      <vt:lpstr>– Self-Sufficiency Path Key Elements </vt:lpstr>
      <vt:lpstr>– International Trade Path </vt:lpstr>
      <vt:lpstr>International Trade </vt:lpstr>
      <vt:lpstr>Shortcomings of the Two Development Paths </vt:lpstr>
      <vt:lpstr>Shortcomings of the Two Development Paths</vt:lpstr>
      <vt:lpstr>• International Trade Approach Triumphs </vt:lpstr>
      <vt:lpstr>Financing Development </vt:lpstr>
      <vt:lpstr>– Loans </vt:lpstr>
      <vt:lpstr>Financing Challenges in Developing and Developed Countries </vt:lpstr>
    </vt:vector>
  </TitlesOfParts>
  <Company>Palm Springs Unified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10/13</dc:title>
  <dc:creator>Aparicio, Abraham (aaparicio@psusd.us)</dc:creator>
  <cp:lastModifiedBy>Aparicio, Abraham (aaparicio@psusd.us)</cp:lastModifiedBy>
  <cp:revision>7</cp:revision>
  <dcterms:created xsi:type="dcterms:W3CDTF">2019-05-13T18:32:43Z</dcterms:created>
  <dcterms:modified xsi:type="dcterms:W3CDTF">2019-05-13T20:55:06Z</dcterms:modified>
</cp:coreProperties>
</file>