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8" r:id="rId3"/>
    <p:sldId id="268" r:id="rId4"/>
    <p:sldId id="269" r:id="rId5"/>
    <p:sldId id="270" r:id="rId6"/>
    <p:sldId id="271" r:id="rId7"/>
    <p:sldId id="272" r:id="rId8"/>
    <p:sldId id="257" r:id="rId9"/>
    <p:sldId id="258" r:id="rId10"/>
    <p:sldId id="259" r:id="rId11"/>
    <p:sldId id="260" r:id="rId12"/>
    <p:sldId id="264" r:id="rId13"/>
    <p:sldId id="261" r:id="rId14"/>
    <p:sldId id="277" r:id="rId15"/>
    <p:sldId id="266" r:id="rId16"/>
    <p:sldId id="273" r:id="rId17"/>
    <p:sldId id="274" r:id="rId18"/>
    <p:sldId id="275" r:id="rId19"/>
    <p:sldId id="276" r:id="rId20"/>
    <p:sldId id="263" r:id="rId21"/>
    <p:sldId id="265" r:id="rId22"/>
    <p:sldId id="26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8" d="100"/>
          <a:sy n="68" d="100"/>
        </p:scale>
        <p:origin x="60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2/5/2020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2/5/2020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2789979"/>
            <a:ext cx="8144134" cy="1373070"/>
          </a:xfrm>
        </p:spPr>
        <p:txBody>
          <a:bodyPr/>
          <a:lstStyle/>
          <a:p>
            <a:r>
              <a:rPr lang="en-US" dirty="0" smtClean="0"/>
              <a:t>APHUG Chapter 2</a:t>
            </a:r>
            <a:endParaRPr lang="en-US" dirty="0"/>
          </a:p>
        </p:txBody>
      </p:sp>
      <p:sp>
        <p:nvSpPr>
          <p:cNvPr id="3" name="Subtitle 2"/>
          <p:cNvSpPr>
            <a:spLocks noGrp="1"/>
          </p:cNvSpPr>
          <p:nvPr>
            <p:ph type="subTitle" idx="1"/>
          </p:nvPr>
        </p:nvSpPr>
        <p:spPr/>
        <p:txBody>
          <a:bodyPr/>
          <a:lstStyle/>
          <a:p>
            <a:r>
              <a:rPr lang="en-US" dirty="0" smtClean="0"/>
              <a:t>Review Population and </a:t>
            </a:r>
            <a:r>
              <a:rPr lang="en-US" dirty="0" err="1" smtClean="0"/>
              <a:t>Helath</a:t>
            </a:r>
            <a:r>
              <a:rPr lang="en-US" dirty="0" smtClean="0"/>
              <a:t> </a:t>
            </a:r>
            <a:endParaRPr lang="en-US" dirty="0"/>
          </a:p>
        </p:txBody>
      </p:sp>
    </p:spTree>
    <p:extLst>
      <p:ext uri="{BB962C8B-B14F-4D97-AF65-F5344CB8AC3E}">
        <p14:creationId xmlns:p14="http://schemas.microsoft.com/office/powerpoint/2010/main" val="2960074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Growth </a:t>
            </a:r>
          </a:p>
        </p:txBody>
      </p:sp>
      <p:sp>
        <p:nvSpPr>
          <p:cNvPr id="3" name="Content Placeholder 2"/>
          <p:cNvSpPr>
            <a:spLocks noGrp="1"/>
          </p:cNvSpPr>
          <p:nvPr>
            <p:ph sz="half" idx="1"/>
          </p:nvPr>
        </p:nvSpPr>
        <p:spPr/>
        <p:txBody>
          <a:bodyPr>
            <a:normAutofit fontScale="85000" lnSpcReduction="20000"/>
          </a:bodyPr>
          <a:lstStyle/>
          <a:p>
            <a:r>
              <a:rPr lang="en-US" dirty="0"/>
              <a:t>Total Fertility Rate (TFR)</a:t>
            </a:r>
          </a:p>
          <a:p>
            <a:r>
              <a:rPr lang="en-US" dirty="0"/>
              <a:t>Measure also used by geographers to measure number of births in a society.</a:t>
            </a:r>
          </a:p>
          <a:p>
            <a:r>
              <a:rPr lang="en-US" dirty="0"/>
              <a:t>Defined as the average number of children a woman will have throughout her childbearing years (15–49)</a:t>
            </a:r>
          </a:p>
          <a:p>
            <a:r>
              <a:rPr lang="en-US" dirty="0"/>
              <a:t>TFR for world is 2.5.</a:t>
            </a:r>
          </a:p>
          <a:p>
            <a:r>
              <a:rPr lang="en-US" dirty="0"/>
              <a:t>TFR exceeds 5 in sub-Saharan Africa, while 2 or less in nearly all European countries.</a:t>
            </a:r>
          </a:p>
          <a:p>
            <a:endParaRPr lang="en-US" dirty="0"/>
          </a:p>
        </p:txBody>
      </p:sp>
      <p:sp>
        <p:nvSpPr>
          <p:cNvPr id="4" name="Content Placeholder 3"/>
          <p:cNvSpPr>
            <a:spLocks noGrp="1"/>
          </p:cNvSpPr>
          <p:nvPr>
            <p:ph sz="half" idx="2"/>
          </p:nvPr>
        </p:nvSpPr>
        <p:spPr/>
        <p:txBody>
          <a:bodyPr>
            <a:normAutofit fontScale="85000" lnSpcReduction="20000"/>
          </a:bodyPr>
          <a:lstStyle/>
          <a:p>
            <a:r>
              <a:rPr lang="en-US" dirty="0"/>
              <a:t>Mortality</a:t>
            </a:r>
          </a:p>
          <a:p>
            <a:r>
              <a:rPr lang="en-US" dirty="0"/>
              <a:t>Infant Mortality Rate (IMR)</a:t>
            </a:r>
          </a:p>
          <a:p>
            <a:r>
              <a:rPr lang="en-US" dirty="0"/>
              <a:t>Measure used by geographers to better understand death rates in a society</a:t>
            </a:r>
          </a:p>
          <a:p>
            <a:r>
              <a:rPr lang="en-US" dirty="0"/>
              <a:t>Defined as the annual number of deaths of infants under one year of age, compared with total live births</a:t>
            </a:r>
          </a:p>
          <a:p>
            <a:r>
              <a:rPr lang="en-US" dirty="0"/>
              <a:t>Usually expressed per 1,000 births rather than a percentage</a:t>
            </a:r>
          </a:p>
          <a:p>
            <a:r>
              <a:rPr lang="en-US" dirty="0"/>
              <a:t>IMR is 5 in developed countries and 80 in sub-Saharan Africa.</a:t>
            </a:r>
          </a:p>
          <a:p>
            <a:endParaRPr lang="en-US" dirty="0"/>
          </a:p>
        </p:txBody>
      </p:sp>
    </p:spTree>
    <p:extLst>
      <p:ext uri="{BB962C8B-B14F-4D97-AF65-F5344CB8AC3E}">
        <p14:creationId xmlns:p14="http://schemas.microsoft.com/office/powerpoint/2010/main" val="2397149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Growth </a:t>
            </a:r>
          </a:p>
        </p:txBody>
      </p:sp>
      <p:sp>
        <p:nvSpPr>
          <p:cNvPr id="3" name="Content Placeholder 2"/>
          <p:cNvSpPr>
            <a:spLocks noGrp="1"/>
          </p:cNvSpPr>
          <p:nvPr>
            <p:ph sz="half" idx="1"/>
          </p:nvPr>
        </p:nvSpPr>
        <p:spPr>
          <a:xfrm>
            <a:off x="351692" y="2166425"/>
            <a:ext cx="5026986" cy="3769764"/>
          </a:xfrm>
        </p:spPr>
        <p:txBody>
          <a:bodyPr>
            <a:normAutofit fontScale="70000" lnSpcReduction="20000"/>
          </a:bodyPr>
          <a:lstStyle/>
          <a:p>
            <a:r>
              <a:rPr lang="en-US" dirty="0"/>
              <a:t>Population Structure</a:t>
            </a:r>
          </a:p>
          <a:p>
            <a:r>
              <a:rPr lang="en-US" dirty="0"/>
              <a:t>Fertility and mortality vary not only spatially but also temporally within a country.</a:t>
            </a:r>
          </a:p>
          <a:p>
            <a:r>
              <a:rPr lang="en-US" dirty="0"/>
              <a:t>A special bar graph known as a population pyramid can visually display a country’s distinctive population structure.</a:t>
            </a:r>
          </a:p>
          <a:p>
            <a:r>
              <a:rPr lang="en-US" dirty="0"/>
              <a:t>X-axis</a:t>
            </a:r>
          </a:p>
          <a:p>
            <a:r>
              <a:rPr lang="en-US" dirty="0"/>
              <a:t>Percent male displayed to the left of zero</a:t>
            </a:r>
          </a:p>
          <a:p>
            <a:r>
              <a:rPr lang="en-US" dirty="0"/>
              <a:t>Percent female displayed to the right of zero</a:t>
            </a:r>
          </a:p>
          <a:p>
            <a:r>
              <a:rPr lang="en-US" dirty="0"/>
              <a:t>Y-axis</a:t>
            </a:r>
          </a:p>
          <a:p>
            <a:r>
              <a:rPr lang="en-US" dirty="0"/>
              <a:t>Age cohorts typically grouped in 5-year intervals</a:t>
            </a:r>
          </a:p>
          <a:p>
            <a:r>
              <a:rPr lang="en-US" dirty="0"/>
              <a:t>Youngest displayed at bottom and oldest at top</a:t>
            </a:r>
          </a:p>
          <a:p>
            <a:pPr marL="0" indent="0">
              <a:buNone/>
            </a:pPr>
            <a:endParaRPr lang="en-US" dirty="0"/>
          </a:p>
        </p:txBody>
      </p:sp>
      <p:pic>
        <p:nvPicPr>
          <p:cNvPr id="5" name="Content Placeholder 4"/>
          <p:cNvPicPr>
            <a:picLocks noGrp="1" noChangeAspect="1"/>
          </p:cNvPicPr>
          <p:nvPr>
            <p:ph sz="half" idx="2"/>
          </p:nvPr>
        </p:nvPicPr>
        <p:blipFill>
          <a:blip r:embed="rId2"/>
          <a:stretch>
            <a:fillRect/>
          </a:stretch>
        </p:blipFill>
        <p:spPr>
          <a:xfrm>
            <a:off x="5378678" y="1497753"/>
            <a:ext cx="6513044" cy="1892372"/>
          </a:xfrm>
          <a:prstGeom prst="rect">
            <a:avLst/>
          </a:prstGeom>
        </p:spPr>
      </p:pic>
      <p:pic>
        <p:nvPicPr>
          <p:cNvPr id="6" name="Picture 5"/>
          <p:cNvPicPr>
            <a:picLocks noChangeAspect="1"/>
          </p:cNvPicPr>
          <p:nvPr/>
        </p:nvPicPr>
        <p:blipFill>
          <a:blip r:embed="rId3"/>
          <a:stretch>
            <a:fillRect/>
          </a:stretch>
        </p:blipFill>
        <p:spPr>
          <a:xfrm>
            <a:off x="6933511" y="3531681"/>
            <a:ext cx="3403377" cy="2932423"/>
          </a:xfrm>
          <a:prstGeom prst="rect">
            <a:avLst/>
          </a:prstGeom>
        </p:spPr>
      </p:pic>
    </p:spTree>
    <p:extLst>
      <p:ext uri="{BB962C8B-B14F-4D97-AF65-F5344CB8AC3E}">
        <p14:creationId xmlns:p14="http://schemas.microsoft.com/office/powerpoint/2010/main" val="42277153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Growth </a:t>
            </a:r>
          </a:p>
        </p:txBody>
      </p:sp>
      <p:sp>
        <p:nvSpPr>
          <p:cNvPr id="3" name="Content Placeholder 2"/>
          <p:cNvSpPr>
            <a:spLocks noGrp="1"/>
          </p:cNvSpPr>
          <p:nvPr>
            <p:ph sz="half" idx="1"/>
          </p:nvPr>
        </p:nvSpPr>
        <p:spPr>
          <a:xfrm>
            <a:off x="680320" y="2124222"/>
            <a:ext cx="4698358" cy="3811967"/>
          </a:xfrm>
        </p:spPr>
        <p:txBody>
          <a:bodyPr>
            <a:normAutofit fontScale="85000" lnSpcReduction="20000"/>
          </a:bodyPr>
          <a:lstStyle/>
          <a:p>
            <a:r>
              <a:rPr lang="en-US" sz="2900" dirty="0" smtClean="0"/>
              <a:t>The Demographic Transition</a:t>
            </a:r>
          </a:p>
          <a:p>
            <a:r>
              <a:rPr lang="en-US" sz="2900" dirty="0" smtClean="0"/>
              <a:t>It is a model consisting of four stages that helps to explain the rising and falling of natural increase over time in a country.</a:t>
            </a:r>
          </a:p>
          <a:p>
            <a:r>
              <a:rPr lang="en-US" sz="2900" dirty="0" smtClean="0"/>
              <a:t>Historically, no country has ever reverted back to a previous stage.</a:t>
            </a:r>
          </a:p>
          <a:p>
            <a:r>
              <a:rPr lang="en-US" sz="2900" dirty="0" smtClean="0"/>
              <a:t>Thus, the model can be thought to have a beginning, middle, and an end.</a:t>
            </a:r>
          </a:p>
          <a:p>
            <a:endParaRPr lang="en-US" dirty="0"/>
          </a:p>
        </p:txBody>
      </p:sp>
      <p:sp>
        <p:nvSpPr>
          <p:cNvPr id="4" name="Content Placeholder 3"/>
          <p:cNvSpPr>
            <a:spLocks noGrp="1"/>
          </p:cNvSpPr>
          <p:nvPr>
            <p:ph sz="half" idx="2"/>
          </p:nvPr>
        </p:nvSpPr>
        <p:spPr>
          <a:xfrm>
            <a:off x="5594122" y="2124222"/>
            <a:ext cx="5209865" cy="3953021"/>
          </a:xfrm>
        </p:spPr>
        <p:txBody>
          <a:bodyPr>
            <a:normAutofit fontScale="85000" lnSpcReduction="20000"/>
          </a:bodyPr>
          <a:lstStyle/>
          <a:p>
            <a:r>
              <a:rPr lang="en-US" dirty="0" smtClean="0"/>
              <a:t>A country’s stage of the demographic transition determines the percentage of people in different age groups. </a:t>
            </a:r>
          </a:p>
          <a:p>
            <a:r>
              <a:rPr lang="en-US" dirty="0" smtClean="0"/>
              <a:t>The percentage of different age groups helps to understand a country’s distinctive challenges. (Health Care) </a:t>
            </a:r>
            <a:endParaRPr lang="en-US" dirty="0"/>
          </a:p>
        </p:txBody>
      </p:sp>
      <p:pic>
        <p:nvPicPr>
          <p:cNvPr id="5" name="Picture 4"/>
          <p:cNvPicPr>
            <a:picLocks noChangeAspect="1"/>
          </p:cNvPicPr>
          <p:nvPr/>
        </p:nvPicPr>
        <p:blipFill>
          <a:blip r:embed="rId2"/>
          <a:stretch>
            <a:fillRect/>
          </a:stretch>
        </p:blipFill>
        <p:spPr>
          <a:xfrm>
            <a:off x="5770165" y="4030205"/>
            <a:ext cx="5033822" cy="1462583"/>
          </a:xfrm>
          <a:prstGeom prst="rect">
            <a:avLst/>
          </a:prstGeom>
        </p:spPr>
      </p:pic>
    </p:spTree>
    <p:extLst>
      <p:ext uri="{BB962C8B-B14F-4D97-AF65-F5344CB8AC3E}">
        <p14:creationId xmlns:p14="http://schemas.microsoft.com/office/powerpoint/2010/main" val="1405877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a:t>
            </a:r>
            <a:r>
              <a:rPr lang="en-US" dirty="0" smtClean="0"/>
              <a:t>Growth: DMT Measurements </a:t>
            </a:r>
            <a:endParaRPr lang="en-US" dirty="0"/>
          </a:p>
        </p:txBody>
      </p:sp>
      <p:sp>
        <p:nvSpPr>
          <p:cNvPr id="3" name="Content Placeholder 2"/>
          <p:cNvSpPr>
            <a:spLocks noGrp="1"/>
          </p:cNvSpPr>
          <p:nvPr>
            <p:ph sz="half" idx="1"/>
          </p:nvPr>
        </p:nvSpPr>
        <p:spPr>
          <a:xfrm>
            <a:off x="337625" y="2124222"/>
            <a:ext cx="5041053" cy="3811967"/>
          </a:xfrm>
        </p:spPr>
        <p:txBody>
          <a:bodyPr>
            <a:normAutofit fontScale="92500" lnSpcReduction="20000"/>
          </a:bodyPr>
          <a:lstStyle/>
          <a:p>
            <a:pPr marL="0" indent="0">
              <a:buNone/>
            </a:pPr>
            <a:r>
              <a:rPr lang="en-US" dirty="0"/>
              <a:t>Dependency Ratio</a:t>
            </a:r>
          </a:p>
          <a:p>
            <a:r>
              <a:rPr lang="en-US" dirty="0"/>
              <a:t>Defined as the number of people who are too young or too old to work, compared to the number of people in their productive years.</a:t>
            </a:r>
          </a:p>
          <a:p>
            <a:r>
              <a:rPr lang="en-US" dirty="0"/>
              <a:t>People aged 0 to 14 and over 65 years old are considered dependents.</a:t>
            </a:r>
          </a:p>
          <a:p>
            <a:r>
              <a:rPr lang="en-US" dirty="0"/>
              <a:t>Larger dependency ratios imply greater financial burden on the working class.</a:t>
            </a:r>
          </a:p>
          <a:p>
            <a:r>
              <a:rPr lang="en-US" dirty="0"/>
              <a:t>85 percent in sub-Saharan Africa, while 47 percent in Europe.</a:t>
            </a:r>
          </a:p>
          <a:p>
            <a:endParaRPr lang="en-US" dirty="0"/>
          </a:p>
        </p:txBody>
      </p:sp>
      <p:sp>
        <p:nvSpPr>
          <p:cNvPr id="4" name="Content Placeholder 3"/>
          <p:cNvSpPr>
            <a:spLocks noGrp="1"/>
          </p:cNvSpPr>
          <p:nvPr>
            <p:ph sz="half" idx="2"/>
          </p:nvPr>
        </p:nvSpPr>
        <p:spPr>
          <a:xfrm>
            <a:off x="5486400" y="2124222"/>
            <a:ext cx="4807781" cy="3811967"/>
          </a:xfrm>
        </p:spPr>
        <p:txBody>
          <a:bodyPr>
            <a:normAutofit fontScale="92500" lnSpcReduction="20000"/>
          </a:bodyPr>
          <a:lstStyle/>
          <a:p>
            <a:r>
              <a:rPr lang="en-US" dirty="0"/>
              <a:t>Sex Ratio</a:t>
            </a:r>
          </a:p>
          <a:p>
            <a:r>
              <a:rPr lang="en-US" dirty="0"/>
              <a:t>Defined as the number of males per 100 females in the population</a:t>
            </a:r>
          </a:p>
          <a:p>
            <a:r>
              <a:rPr lang="en-US" dirty="0"/>
              <a:t>Developed countries have more females than males, because they tend to live 7 years longer.</a:t>
            </a:r>
          </a:p>
          <a:p>
            <a:endParaRPr lang="en-US" dirty="0"/>
          </a:p>
        </p:txBody>
      </p:sp>
    </p:spTree>
    <p:extLst>
      <p:ext uri="{BB962C8B-B14F-4D97-AF65-F5344CB8AC3E}">
        <p14:creationId xmlns:p14="http://schemas.microsoft.com/office/powerpoint/2010/main" val="28498170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Demographic Transition Model </a:t>
            </a:r>
            <a:endParaRPr lang="en-US" dirty="0"/>
          </a:p>
        </p:txBody>
      </p:sp>
      <p:pic>
        <p:nvPicPr>
          <p:cNvPr id="4" name="Content Placeholder 3"/>
          <p:cNvPicPr>
            <a:picLocks noGrp="1" noChangeAspect="1"/>
          </p:cNvPicPr>
          <p:nvPr>
            <p:ph idx="1"/>
          </p:nvPr>
        </p:nvPicPr>
        <p:blipFill>
          <a:blip r:embed="rId2"/>
          <a:stretch>
            <a:fillRect/>
          </a:stretch>
        </p:blipFill>
        <p:spPr>
          <a:xfrm>
            <a:off x="393895" y="2053883"/>
            <a:ext cx="11324493" cy="4079631"/>
          </a:xfrm>
          <a:prstGeom prst="rect">
            <a:avLst/>
          </a:prstGeom>
        </p:spPr>
      </p:pic>
    </p:spTree>
    <p:extLst>
      <p:ext uri="{BB962C8B-B14F-4D97-AF65-F5344CB8AC3E}">
        <p14:creationId xmlns:p14="http://schemas.microsoft.com/office/powerpoint/2010/main" val="3637403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Growth </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Demographic Transition</a:t>
            </a:r>
          </a:p>
          <a:p>
            <a:r>
              <a:rPr lang="en-US" dirty="0"/>
              <a:t>Stage 4: Low Growth</a:t>
            </a:r>
          </a:p>
          <a:p>
            <a:r>
              <a:rPr lang="en-US" dirty="0"/>
              <a:t>Marked by very low birth and death rates</a:t>
            </a:r>
          </a:p>
          <a:p>
            <a:r>
              <a:rPr lang="en-US" dirty="0"/>
              <a:t>No long-term natural increase and possibly a decrease</a:t>
            </a:r>
          </a:p>
          <a:p>
            <a:r>
              <a:rPr lang="en-US" dirty="0"/>
              <a:t>Country reaches stage 4 when population gains by CBR are diminished by losses because of CDR.</a:t>
            </a:r>
          </a:p>
          <a:p>
            <a:r>
              <a:rPr lang="en-US" dirty="0"/>
              <a:t>Condition known as zero population growth (ZPG)</a:t>
            </a:r>
          </a:p>
          <a:p>
            <a:r>
              <a:rPr lang="en-US" dirty="0"/>
              <a:t>Demographers more precisely define ZPG as the TFR that produces no population change.</a:t>
            </a:r>
          </a:p>
          <a:p>
            <a:r>
              <a:rPr lang="en-US" dirty="0"/>
              <a:t>Population change results from immigration.</a:t>
            </a:r>
          </a:p>
          <a:p>
            <a:endParaRPr lang="en-US" dirty="0"/>
          </a:p>
          <a:p>
            <a:pPr marL="0" indent="0">
              <a:buNone/>
            </a:pPr>
            <a:endParaRPr lang="en-US" dirty="0"/>
          </a:p>
        </p:txBody>
      </p:sp>
    </p:spTree>
    <p:extLst>
      <p:ext uri="{BB962C8B-B14F-4D97-AF65-F5344CB8AC3E}">
        <p14:creationId xmlns:p14="http://schemas.microsoft.com/office/powerpoint/2010/main" val="25738466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Declining Birth Rates</a:t>
            </a:r>
          </a:p>
          <a:p>
            <a:r>
              <a:rPr lang="en-US" dirty="0"/>
              <a:t>Two Successful Strategies for Lowering Birth Rates</a:t>
            </a:r>
          </a:p>
          <a:p>
            <a:r>
              <a:rPr lang="en-US" dirty="0"/>
              <a:t>Improving Education and Health Care</a:t>
            </a:r>
          </a:p>
          <a:p>
            <a:r>
              <a:rPr lang="en-US" dirty="0"/>
              <a:t>CBR has gone from 27 to 20 since 1990</a:t>
            </a:r>
          </a:p>
          <a:p>
            <a:r>
              <a:rPr lang="en-US" dirty="0"/>
              <a:t>Emphasizes improving local economic conditions so that increased wealth is allocated to education and health programs seeking to lower birth rates.</a:t>
            </a:r>
          </a:p>
          <a:p>
            <a:r>
              <a:rPr lang="en-US" dirty="0"/>
              <a:t>More women able to attend school and then move into the workforce.</a:t>
            </a:r>
          </a:p>
          <a:p>
            <a:r>
              <a:rPr lang="en-US" dirty="0"/>
              <a:t>Women are understanding reproductive rights</a:t>
            </a:r>
          </a:p>
          <a:p>
            <a:r>
              <a:rPr lang="en-US" dirty="0"/>
              <a:t>Improved health care programs, improved prenatal care.</a:t>
            </a:r>
          </a:p>
          <a:p>
            <a:endParaRPr lang="en-US" dirty="0"/>
          </a:p>
          <a:p>
            <a:endParaRPr lang="en-US" dirty="0"/>
          </a:p>
        </p:txBody>
      </p:sp>
    </p:spTree>
    <p:extLst>
      <p:ext uri="{BB962C8B-B14F-4D97-AF65-F5344CB8AC3E}">
        <p14:creationId xmlns:p14="http://schemas.microsoft.com/office/powerpoint/2010/main" val="17289577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a:t>
            </a:r>
            <a:endParaRPr lang="en-US" dirty="0"/>
          </a:p>
        </p:txBody>
      </p:sp>
      <p:sp>
        <p:nvSpPr>
          <p:cNvPr id="3" name="Content Placeholder 2"/>
          <p:cNvSpPr>
            <a:spLocks noGrp="1"/>
          </p:cNvSpPr>
          <p:nvPr>
            <p:ph idx="1"/>
          </p:nvPr>
        </p:nvSpPr>
        <p:spPr>
          <a:xfrm>
            <a:off x="506437" y="2194560"/>
            <a:ext cx="9787745" cy="3967089"/>
          </a:xfrm>
        </p:spPr>
        <p:txBody>
          <a:bodyPr>
            <a:normAutofit fontScale="92500" lnSpcReduction="20000"/>
          </a:bodyPr>
          <a:lstStyle/>
          <a:p>
            <a:pPr marL="0" indent="0">
              <a:buNone/>
            </a:pPr>
            <a:r>
              <a:rPr lang="en-US" dirty="0"/>
              <a:t>2. Contraception</a:t>
            </a:r>
          </a:p>
          <a:p>
            <a:r>
              <a:rPr lang="en-US" dirty="0"/>
              <a:t>Diffusion of modern contraceptive methods</a:t>
            </a:r>
          </a:p>
          <a:p>
            <a:r>
              <a:rPr lang="en-US" dirty="0"/>
              <a:t>More immediate results reaped than previous approach</a:t>
            </a:r>
          </a:p>
          <a:p>
            <a:r>
              <a:rPr lang="en-US" dirty="0"/>
              <a:t>Met with greater resistance, because it goes against cultural or religious beliefs of some. </a:t>
            </a:r>
          </a:p>
          <a:p>
            <a:r>
              <a:rPr lang="en-US" dirty="0"/>
              <a:t>Bangladesh has had little improvement in wealth and literacy of its people but 56% of women use contraceptives compared to 2006, 6%</a:t>
            </a:r>
          </a:p>
          <a:p>
            <a:r>
              <a:rPr lang="en-US" dirty="0"/>
              <a:t>Roman Catholics, fundamentalist Protestants, Muslims, and Hindus</a:t>
            </a:r>
          </a:p>
          <a:p>
            <a:r>
              <a:rPr lang="en-US" dirty="0"/>
              <a:t>Colombia, Morocco and Thailand rapidly accepting family planning </a:t>
            </a:r>
          </a:p>
          <a:p>
            <a:r>
              <a:rPr lang="en-US" dirty="0"/>
              <a:t>Low contraceptive use in sub-Saharan Africa. 25%</a:t>
            </a:r>
          </a:p>
          <a:p>
            <a:r>
              <a:rPr lang="en-US" dirty="0"/>
              <a:t>2/3 China, 3/4 Latin America</a:t>
            </a:r>
          </a:p>
          <a:p>
            <a:endParaRPr lang="en-US" dirty="0"/>
          </a:p>
        </p:txBody>
      </p:sp>
    </p:spTree>
    <p:extLst>
      <p:ext uri="{BB962C8B-B14F-4D97-AF65-F5344CB8AC3E}">
        <p14:creationId xmlns:p14="http://schemas.microsoft.com/office/powerpoint/2010/main" val="512182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573" y="753228"/>
            <a:ext cx="9759610" cy="1080938"/>
          </a:xfrm>
        </p:spPr>
        <p:txBody>
          <a:bodyPr/>
          <a:lstStyle/>
          <a:p>
            <a:r>
              <a:rPr lang="en-US" dirty="0"/>
              <a:t>Malthus on Overpopulation</a:t>
            </a:r>
            <a:br>
              <a:rPr lang="en-US" dirty="0"/>
            </a:br>
            <a:endParaRPr lang="en-US" dirty="0"/>
          </a:p>
        </p:txBody>
      </p:sp>
      <p:sp>
        <p:nvSpPr>
          <p:cNvPr id="3" name="Content Placeholder 2"/>
          <p:cNvSpPr>
            <a:spLocks noGrp="1"/>
          </p:cNvSpPr>
          <p:nvPr>
            <p:ph idx="1"/>
          </p:nvPr>
        </p:nvSpPr>
        <p:spPr>
          <a:xfrm>
            <a:off x="647115" y="2124222"/>
            <a:ext cx="9647068" cy="4037427"/>
          </a:xfrm>
        </p:spPr>
        <p:txBody>
          <a:bodyPr>
            <a:normAutofit fontScale="77500" lnSpcReduction="20000"/>
          </a:bodyPr>
          <a:lstStyle/>
          <a:p>
            <a:pPr marL="0" indent="0">
              <a:buNone/>
            </a:pPr>
            <a:r>
              <a:rPr lang="en-US" b="1" u="sng" dirty="0"/>
              <a:t>Malthus on Overpopulation</a:t>
            </a:r>
          </a:p>
          <a:p>
            <a:r>
              <a:rPr lang="en-US" dirty="0"/>
              <a:t>He claimed the population was growing faster than the increase in food supply.</a:t>
            </a:r>
          </a:p>
          <a:p>
            <a:r>
              <a:rPr lang="en-US" dirty="0"/>
              <a:t>Malthus’s Critics</a:t>
            </a:r>
          </a:p>
          <a:p>
            <a:r>
              <a:rPr lang="en-US" dirty="0"/>
              <a:t>Many geographers consider his beliefs too pessimistic.</a:t>
            </a:r>
          </a:p>
          <a:p>
            <a:r>
              <a:rPr lang="en-US" dirty="0"/>
              <a:t>Malthus’s theory based on idea that world’s supply of resources is fixed rather than expanding.</a:t>
            </a:r>
          </a:p>
          <a:p>
            <a:r>
              <a:rPr lang="en-US" dirty="0"/>
              <a:t>Many disagree that population increase is not a problem.</a:t>
            </a:r>
          </a:p>
          <a:p>
            <a:r>
              <a:rPr lang="en-US" dirty="0"/>
              <a:t>Larger populations could stimulate economic growth, and therefore, production of more </a:t>
            </a:r>
            <a:r>
              <a:rPr lang="en-US" dirty="0" smtClean="0"/>
              <a:t>food.</a:t>
            </a:r>
          </a:p>
          <a:p>
            <a:pPr marL="0" indent="0">
              <a:buNone/>
            </a:pPr>
            <a:r>
              <a:rPr lang="en-US" b="1" u="sng" dirty="0"/>
              <a:t>Theory and Reality</a:t>
            </a:r>
          </a:p>
          <a:p>
            <a:r>
              <a:rPr lang="en-US" dirty="0"/>
              <a:t>Food production has increased over last 50 years faster than Malthus predicted.</a:t>
            </a:r>
          </a:p>
          <a:p>
            <a:r>
              <a:rPr lang="en-US" dirty="0"/>
              <a:t>His model predicted world population to quadruple over the course of 50 years.</a:t>
            </a:r>
          </a:p>
          <a:p>
            <a:r>
              <a:rPr lang="en-US" dirty="0"/>
              <a:t>Not even in India has population growth outpaced food production.</a:t>
            </a:r>
          </a:p>
          <a:p>
            <a:endParaRPr lang="en-US" dirty="0"/>
          </a:p>
          <a:p>
            <a:endParaRPr lang="en-US" dirty="0"/>
          </a:p>
          <a:p>
            <a:endParaRPr lang="en-US" dirty="0"/>
          </a:p>
        </p:txBody>
      </p:sp>
    </p:spTree>
    <p:extLst>
      <p:ext uri="{BB962C8B-B14F-4D97-AF65-F5344CB8AC3E}">
        <p14:creationId xmlns:p14="http://schemas.microsoft.com/office/powerpoint/2010/main" val="30444324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Demographic Transition Possible Stage 5: Decline</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Demographic Transition Possible Stage 5: Decline</a:t>
            </a:r>
          </a:p>
          <a:p>
            <a:r>
              <a:rPr lang="en-US" dirty="0"/>
              <a:t>Characterized by…</a:t>
            </a:r>
          </a:p>
          <a:p>
            <a:r>
              <a:rPr lang="en-US" dirty="0"/>
              <a:t>Very low CBR</a:t>
            </a:r>
          </a:p>
          <a:p>
            <a:r>
              <a:rPr lang="en-US" dirty="0"/>
              <a:t>Increasing CDR</a:t>
            </a:r>
          </a:p>
          <a:p>
            <a:r>
              <a:rPr lang="en-US" dirty="0"/>
              <a:t>More elderly people than young persons</a:t>
            </a:r>
          </a:p>
          <a:p>
            <a:r>
              <a:rPr lang="en-US" dirty="0"/>
              <a:t>Negative NIR</a:t>
            </a:r>
          </a:p>
          <a:p>
            <a:r>
              <a:rPr lang="en-US" dirty="0"/>
              <a:t>Over time, few young women in child-bearing years</a:t>
            </a:r>
          </a:p>
          <a:p>
            <a:r>
              <a:rPr lang="en-US" dirty="0"/>
              <a:t>Contributing to ever falling CBR</a:t>
            </a:r>
          </a:p>
          <a:p>
            <a:r>
              <a:rPr lang="en-US" dirty="0"/>
              <a:t>Several European countries already have negative NIR.</a:t>
            </a:r>
          </a:p>
          <a:p>
            <a:r>
              <a:rPr lang="en-US" dirty="0"/>
              <a:t>Russia is most notable hosting a negative NIR for 50 years.</a:t>
            </a:r>
          </a:p>
          <a:p>
            <a:endParaRPr lang="en-US" dirty="0"/>
          </a:p>
        </p:txBody>
      </p:sp>
    </p:spTree>
    <p:extLst>
      <p:ext uri="{BB962C8B-B14F-4D97-AF65-F5344CB8AC3E}">
        <p14:creationId xmlns:p14="http://schemas.microsoft.com/office/powerpoint/2010/main" val="1443453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 Review </a:t>
            </a:r>
            <a:endParaRPr lang="en-US" dirty="0"/>
          </a:p>
        </p:txBody>
      </p:sp>
      <p:sp>
        <p:nvSpPr>
          <p:cNvPr id="3" name="Content Placeholder 2"/>
          <p:cNvSpPr>
            <a:spLocks noGrp="1"/>
          </p:cNvSpPr>
          <p:nvPr>
            <p:ph idx="1"/>
          </p:nvPr>
        </p:nvSpPr>
        <p:spPr>
          <a:xfrm>
            <a:off x="680321" y="2194560"/>
            <a:ext cx="9997057" cy="3995225"/>
          </a:xfrm>
        </p:spPr>
        <p:txBody>
          <a:bodyPr/>
          <a:lstStyle/>
          <a:p>
            <a:r>
              <a:rPr lang="en-US" dirty="0" smtClean="0"/>
              <a:t>What are the four major regions where the highest clusters of population are found? </a:t>
            </a:r>
          </a:p>
          <a:p>
            <a:r>
              <a:rPr lang="en-US" dirty="0" smtClean="0"/>
              <a:t>What are the three ways in which density is measured? What does each one measure? </a:t>
            </a:r>
          </a:p>
          <a:p>
            <a:r>
              <a:rPr lang="en-US" dirty="0" smtClean="0"/>
              <a:t>Why do geographers use population pyramids?  </a:t>
            </a:r>
          </a:p>
          <a:p>
            <a:r>
              <a:rPr lang="en-US" dirty="0" smtClean="0"/>
              <a:t>What methods are used to help slow population growth? </a:t>
            </a:r>
          </a:p>
          <a:p>
            <a:pPr marL="0" indent="0">
              <a:buNone/>
            </a:pPr>
            <a:endParaRPr lang="en-US" dirty="0"/>
          </a:p>
        </p:txBody>
      </p:sp>
    </p:spTree>
    <p:extLst>
      <p:ext uri="{BB962C8B-B14F-4D97-AF65-F5344CB8AC3E}">
        <p14:creationId xmlns:p14="http://schemas.microsoft.com/office/powerpoint/2010/main" val="20884153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Health  </a:t>
            </a:r>
            <a:endParaRPr lang="en-US" dirty="0"/>
          </a:p>
        </p:txBody>
      </p:sp>
      <p:sp>
        <p:nvSpPr>
          <p:cNvPr id="6" name="Content Placeholder 5"/>
          <p:cNvSpPr>
            <a:spLocks noGrp="1"/>
          </p:cNvSpPr>
          <p:nvPr>
            <p:ph sz="half" idx="1"/>
          </p:nvPr>
        </p:nvSpPr>
        <p:spPr>
          <a:xfrm>
            <a:off x="351692" y="2124222"/>
            <a:ext cx="5026986" cy="3811967"/>
          </a:xfrm>
        </p:spPr>
        <p:txBody>
          <a:bodyPr>
            <a:normAutofit fontScale="92500" lnSpcReduction="20000"/>
          </a:bodyPr>
          <a:lstStyle/>
          <a:p>
            <a:r>
              <a:rPr lang="en-US" dirty="0"/>
              <a:t>Epidemiologic Transition</a:t>
            </a:r>
          </a:p>
          <a:p>
            <a:r>
              <a:rPr lang="en-US" dirty="0"/>
              <a:t>Medical researches have identified an epidemiologic transition that focuses on distinct health threats in each stage of the demographic transition.</a:t>
            </a:r>
          </a:p>
          <a:p>
            <a:r>
              <a:rPr lang="en-US" dirty="0"/>
              <a:t>Stage 1: Pestilence and Famine (High CDR)</a:t>
            </a:r>
          </a:p>
          <a:p>
            <a:r>
              <a:rPr lang="en-US" dirty="0"/>
              <a:t>Principal cause of death: infectious and parasitic diseases</a:t>
            </a:r>
          </a:p>
          <a:p>
            <a:r>
              <a:rPr lang="en-US" dirty="0"/>
              <a:t>Ex. black plague (bubonic plague)</a:t>
            </a:r>
          </a:p>
          <a:p>
            <a:endParaRPr lang="en-US" dirty="0"/>
          </a:p>
        </p:txBody>
      </p:sp>
      <p:sp>
        <p:nvSpPr>
          <p:cNvPr id="7" name="Content Placeholder 6"/>
          <p:cNvSpPr>
            <a:spLocks noGrp="1"/>
          </p:cNvSpPr>
          <p:nvPr>
            <p:ph sz="half" idx="2"/>
          </p:nvPr>
        </p:nvSpPr>
        <p:spPr>
          <a:xfrm>
            <a:off x="5584874" y="2124222"/>
            <a:ext cx="4709307" cy="3811967"/>
          </a:xfrm>
        </p:spPr>
        <p:txBody>
          <a:bodyPr>
            <a:normAutofit fontScale="92500" lnSpcReduction="20000"/>
          </a:bodyPr>
          <a:lstStyle/>
          <a:p>
            <a:r>
              <a:rPr lang="en-US" dirty="0"/>
              <a:t>Stage 2: Receding Pandemic (Rapidly Declining CDR)</a:t>
            </a:r>
          </a:p>
          <a:p>
            <a:r>
              <a:rPr lang="en-US" dirty="0"/>
              <a:t>Pandemic is a disease that occurs over a wide geographic area and affects a very high proportion of the population.</a:t>
            </a:r>
          </a:p>
          <a:p>
            <a:r>
              <a:rPr lang="en-US" dirty="0"/>
              <a:t>Factors that reduced spread of disease, during the industrial revolution</a:t>
            </a:r>
          </a:p>
          <a:p>
            <a:r>
              <a:rPr lang="en-US" dirty="0"/>
              <a:t>Improved sanitation</a:t>
            </a:r>
          </a:p>
          <a:p>
            <a:r>
              <a:rPr lang="en-US" dirty="0"/>
              <a:t>Improved nutrition</a:t>
            </a:r>
          </a:p>
          <a:p>
            <a:r>
              <a:rPr lang="en-US" dirty="0"/>
              <a:t>Improved medicine</a:t>
            </a:r>
          </a:p>
          <a:p>
            <a:endParaRPr lang="en-US" dirty="0"/>
          </a:p>
        </p:txBody>
      </p:sp>
    </p:spTree>
    <p:extLst>
      <p:ext uri="{BB962C8B-B14F-4D97-AF65-F5344CB8AC3E}">
        <p14:creationId xmlns:p14="http://schemas.microsoft.com/office/powerpoint/2010/main" val="7707465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a:t>
            </a:r>
            <a:r>
              <a:rPr lang="en-US" dirty="0" smtClean="0"/>
              <a:t>Health </a:t>
            </a:r>
            <a:endParaRPr lang="en-US" dirty="0"/>
          </a:p>
        </p:txBody>
      </p:sp>
      <p:sp>
        <p:nvSpPr>
          <p:cNvPr id="3" name="Content Placeholder 2"/>
          <p:cNvSpPr>
            <a:spLocks noGrp="1"/>
          </p:cNvSpPr>
          <p:nvPr>
            <p:ph sz="half" idx="1"/>
          </p:nvPr>
        </p:nvSpPr>
        <p:spPr>
          <a:xfrm>
            <a:off x="450166" y="2166425"/>
            <a:ext cx="5064368" cy="3953020"/>
          </a:xfrm>
        </p:spPr>
        <p:txBody>
          <a:bodyPr>
            <a:normAutofit fontScale="62500" lnSpcReduction="20000"/>
          </a:bodyPr>
          <a:lstStyle/>
          <a:p>
            <a:r>
              <a:rPr lang="en-US" dirty="0"/>
              <a:t>Epidemiologic Transition</a:t>
            </a:r>
          </a:p>
          <a:p>
            <a:r>
              <a:rPr lang="en-US" dirty="0"/>
              <a:t>Stage 3: Degenerative Diseases (Moderately Declining CDR)</a:t>
            </a:r>
          </a:p>
          <a:p>
            <a:r>
              <a:rPr lang="en-US" dirty="0"/>
              <a:t>Characterized by…</a:t>
            </a:r>
          </a:p>
          <a:p>
            <a:r>
              <a:rPr lang="en-US" dirty="0"/>
              <a:t>Decrease in deaths from infectious diseases.</a:t>
            </a:r>
          </a:p>
          <a:p>
            <a:r>
              <a:rPr lang="en-US" dirty="0"/>
              <a:t>Increase in chronic disorders associated with aging.</a:t>
            </a:r>
          </a:p>
          <a:p>
            <a:r>
              <a:rPr lang="en-US" dirty="0"/>
              <a:t>Cardiovascular diseases</a:t>
            </a:r>
          </a:p>
          <a:p>
            <a:r>
              <a:rPr lang="en-US" dirty="0"/>
              <a:t>Cancer</a:t>
            </a:r>
          </a:p>
          <a:p>
            <a:r>
              <a:rPr lang="en-US" dirty="0"/>
              <a:t>Stage 4: Delayed Degenerative Diseases (Low but Increasing CDR)</a:t>
            </a:r>
          </a:p>
          <a:p>
            <a:r>
              <a:rPr lang="en-US" dirty="0"/>
              <a:t>Characterized by…</a:t>
            </a:r>
          </a:p>
          <a:p>
            <a:r>
              <a:rPr lang="en-US" dirty="0"/>
              <a:t>Deaths caused by cardiovascular diseases and cancer delayed because of modern medicine treatments.</a:t>
            </a:r>
          </a:p>
          <a:p>
            <a:endParaRPr lang="en-US" dirty="0"/>
          </a:p>
        </p:txBody>
      </p:sp>
      <p:sp>
        <p:nvSpPr>
          <p:cNvPr id="4" name="Content Placeholder 3"/>
          <p:cNvSpPr>
            <a:spLocks noGrp="1"/>
          </p:cNvSpPr>
          <p:nvPr>
            <p:ph sz="half" idx="2"/>
          </p:nvPr>
        </p:nvSpPr>
        <p:spPr>
          <a:xfrm>
            <a:off x="5514534" y="2166424"/>
            <a:ext cx="5190979" cy="3953021"/>
          </a:xfrm>
        </p:spPr>
        <p:txBody>
          <a:bodyPr>
            <a:normAutofit fontScale="62500" lnSpcReduction="20000"/>
          </a:bodyPr>
          <a:lstStyle/>
          <a:p>
            <a:r>
              <a:rPr lang="en-US" dirty="0"/>
              <a:t>Infectious Diseases</a:t>
            </a:r>
          </a:p>
          <a:p>
            <a:r>
              <a:rPr lang="en-US" dirty="0"/>
              <a:t>Reasons for Possible Stage 5</a:t>
            </a:r>
          </a:p>
          <a:p>
            <a:r>
              <a:rPr lang="en-US" dirty="0"/>
              <a:t>Evolution</a:t>
            </a:r>
          </a:p>
          <a:p>
            <a:r>
              <a:rPr lang="en-US" dirty="0"/>
              <a:t>Infectious disease microbes evolve and establish a resistance to drugs and insecticides.</a:t>
            </a:r>
          </a:p>
          <a:p>
            <a:r>
              <a:rPr lang="en-US" dirty="0"/>
              <a:t>Antibiotics and genetic engineering contributes to the emergence of new strains of viruses and bacteria.</a:t>
            </a:r>
          </a:p>
          <a:p>
            <a:r>
              <a:rPr lang="en-US" dirty="0"/>
              <a:t>Poverty</a:t>
            </a:r>
          </a:p>
          <a:p>
            <a:r>
              <a:rPr lang="en-US" dirty="0"/>
              <a:t>Infectious diseases are more prevalent in poor areas because of presence of unsanitary conditions and inability to afford drugs needed for treatment.</a:t>
            </a:r>
          </a:p>
          <a:p>
            <a:r>
              <a:rPr lang="en-US" dirty="0"/>
              <a:t>Increased Connections</a:t>
            </a:r>
          </a:p>
          <a:p>
            <a:r>
              <a:rPr lang="en-US" dirty="0"/>
              <a:t>Advancements in modes of transportation, especially air travel, makes it easier for an individual infected in one country to be in another country before exhibiting symptoms.</a:t>
            </a:r>
          </a:p>
          <a:p>
            <a:endParaRPr lang="en-US" dirty="0"/>
          </a:p>
        </p:txBody>
      </p:sp>
    </p:spTree>
    <p:extLst>
      <p:ext uri="{BB962C8B-B14F-4D97-AF65-F5344CB8AC3E}">
        <p14:creationId xmlns:p14="http://schemas.microsoft.com/office/powerpoint/2010/main" val="16649258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Health </a:t>
            </a:r>
            <a:endParaRPr lang="en-US" dirty="0"/>
          </a:p>
        </p:txBody>
      </p:sp>
      <p:sp>
        <p:nvSpPr>
          <p:cNvPr id="3" name="Content Placeholder 2"/>
          <p:cNvSpPr>
            <a:spLocks noGrp="1"/>
          </p:cNvSpPr>
          <p:nvPr>
            <p:ph idx="1"/>
          </p:nvPr>
        </p:nvSpPr>
        <p:spPr>
          <a:xfrm>
            <a:off x="436099" y="2067951"/>
            <a:ext cx="10142806" cy="4107766"/>
          </a:xfrm>
        </p:spPr>
        <p:txBody>
          <a:bodyPr>
            <a:normAutofit fontScale="62500" lnSpcReduction="20000"/>
          </a:bodyPr>
          <a:lstStyle/>
          <a:p>
            <a:pPr marL="0" indent="0">
              <a:buNone/>
            </a:pPr>
            <a:r>
              <a:rPr lang="en-US" sz="2300" b="1" u="sng" dirty="0"/>
              <a:t>Health Care</a:t>
            </a:r>
          </a:p>
          <a:p>
            <a:r>
              <a:rPr lang="en-US" sz="2300" dirty="0"/>
              <a:t>Health conditions vary around the world, primarily, because countries possess different resources to care for people who are sick.</a:t>
            </a:r>
          </a:p>
          <a:p>
            <a:r>
              <a:rPr lang="en-US" sz="2300" dirty="0"/>
              <a:t>Expenditures on Health Care</a:t>
            </a:r>
          </a:p>
          <a:p>
            <a:r>
              <a:rPr lang="en-US" sz="2300" dirty="0"/>
              <a:t>More than 15 percent of total government expenditures in Europe and North America.</a:t>
            </a:r>
          </a:p>
          <a:p>
            <a:r>
              <a:rPr lang="en-US" sz="2300" dirty="0"/>
              <a:t>Less than 5 percent in sub-Saharan Africa and South Asia.</a:t>
            </a:r>
          </a:p>
          <a:p>
            <a:pPr marL="0" indent="0">
              <a:buNone/>
            </a:pPr>
            <a:r>
              <a:rPr lang="en-US" sz="2300" b="1" u="sng" dirty="0"/>
              <a:t>Health Care Systems</a:t>
            </a:r>
          </a:p>
          <a:p>
            <a:r>
              <a:rPr lang="en-US" sz="2300" dirty="0"/>
              <a:t>Developed Countries </a:t>
            </a:r>
          </a:p>
          <a:p>
            <a:r>
              <a:rPr lang="en-US" sz="2300" dirty="0"/>
              <a:t>Public service available at little or no cost.</a:t>
            </a:r>
          </a:p>
          <a:p>
            <a:r>
              <a:rPr lang="en-US" sz="2300" dirty="0"/>
              <a:t>Government pays more than 70 percent of health-care costs in most European countries, and private individuals pay about 30 percent of the expense.</a:t>
            </a:r>
          </a:p>
          <a:p>
            <a:r>
              <a:rPr lang="en-US" sz="2300" dirty="0"/>
              <a:t>Developing Countries</a:t>
            </a:r>
          </a:p>
          <a:p>
            <a:r>
              <a:rPr lang="en-US" sz="2300" dirty="0"/>
              <a:t>Private individuals must pay more than half of the cost of health care.</a:t>
            </a:r>
          </a:p>
          <a:p>
            <a:r>
              <a:rPr lang="en-US" sz="2300" dirty="0"/>
              <a:t>U.S. is an exception to these generalizations, because private individuals are required to pay about 55 percent of health care costs making it more closely resemble a developing country, in regards to health care.</a:t>
            </a:r>
          </a:p>
          <a:p>
            <a:endParaRPr lang="en-US" dirty="0"/>
          </a:p>
          <a:p>
            <a:endParaRPr lang="en-US" dirty="0"/>
          </a:p>
        </p:txBody>
      </p:sp>
    </p:spTree>
    <p:extLst>
      <p:ext uri="{BB962C8B-B14F-4D97-AF65-F5344CB8AC3E}">
        <p14:creationId xmlns:p14="http://schemas.microsoft.com/office/powerpoint/2010/main" val="3180077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20505" y="753228"/>
            <a:ext cx="9773677" cy="1080938"/>
          </a:xfrm>
        </p:spPr>
        <p:txBody>
          <a:bodyPr/>
          <a:lstStyle/>
          <a:p>
            <a:r>
              <a:rPr lang="en-US" dirty="0" smtClean="0"/>
              <a:t>Population Concentrations </a:t>
            </a:r>
            <a:endParaRPr lang="en-US" dirty="0"/>
          </a:p>
        </p:txBody>
      </p:sp>
      <p:sp>
        <p:nvSpPr>
          <p:cNvPr id="6" name="Content Placeholder 5"/>
          <p:cNvSpPr>
            <a:spLocks noGrp="1"/>
          </p:cNvSpPr>
          <p:nvPr>
            <p:ph idx="1"/>
          </p:nvPr>
        </p:nvSpPr>
        <p:spPr>
          <a:xfrm>
            <a:off x="520505" y="2138289"/>
            <a:ext cx="10297550" cy="4121834"/>
          </a:xfrm>
        </p:spPr>
        <p:txBody>
          <a:bodyPr>
            <a:normAutofit fontScale="70000" lnSpcReduction="20000"/>
          </a:bodyPr>
          <a:lstStyle/>
          <a:p>
            <a:pPr marL="0" indent="0">
              <a:buNone/>
            </a:pPr>
            <a:r>
              <a:rPr lang="en-US" b="1" u="sng" dirty="0"/>
              <a:t>Population Concentrations</a:t>
            </a:r>
          </a:p>
          <a:p>
            <a:r>
              <a:rPr lang="en-US" dirty="0"/>
              <a:t>Human beings are not distributed uniformly across Earth. Geographers understand how population is distributed by examining two basic properties. </a:t>
            </a:r>
            <a:r>
              <a:rPr lang="en-US" b="1" u="sng" dirty="0"/>
              <a:t>Concentration and Density. </a:t>
            </a:r>
          </a:p>
          <a:p>
            <a:r>
              <a:rPr lang="en-US" dirty="0"/>
              <a:t>Geographers identify regions of Earth’s surface where population is clustered and regions where its sparse. </a:t>
            </a:r>
          </a:p>
          <a:p>
            <a:r>
              <a:rPr lang="en-US" dirty="0"/>
              <a:t>A </a:t>
            </a:r>
            <a:r>
              <a:rPr lang="en-US" b="1" u="sng" dirty="0"/>
              <a:t>census</a:t>
            </a:r>
            <a:r>
              <a:rPr lang="en-US" dirty="0"/>
              <a:t> of population helps determine the number of people and it’s a tool often used by Geographers.  </a:t>
            </a:r>
            <a:r>
              <a:rPr lang="en-US" dirty="0" smtClean="0"/>
              <a:t>(Not always reliable or accurate, Political, fear, not inclusive) </a:t>
            </a:r>
          </a:p>
          <a:p>
            <a:pPr marL="0" indent="0">
              <a:buNone/>
            </a:pPr>
            <a:r>
              <a:rPr lang="en-US" b="1" u="sng" dirty="0" smtClean="0"/>
              <a:t>Four </a:t>
            </a:r>
            <a:r>
              <a:rPr lang="en-US" b="1" u="sng" dirty="0"/>
              <a:t>Major Clusters</a:t>
            </a:r>
          </a:p>
          <a:p>
            <a:r>
              <a:rPr lang="en-US" dirty="0"/>
              <a:t>• 2/3 of the world’s inhabitants are clustered in four regions. </a:t>
            </a:r>
          </a:p>
          <a:p>
            <a:r>
              <a:rPr lang="en-US" dirty="0"/>
              <a:t>• East Asia • South Asia • Southeast Asia • Europe  </a:t>
            </a:r>
          </a:p>
          <a:p>
            <a:r>
              <a:rPr lang="en-US" dirty="0"/>
              <a:t>They all display differences in the pattern of occupancy of the land </a:t>
            </a:r>
          </a:p>
          <a:p>
            <a:r>
              <a:rPr lang="en-US" dirty="0"/>
              <a:t>Site and Situation of Population Clusters </a:t>
            </a:r>
          </a:p>
          <a:p>
            <a:r>
              <a:rPr lang="en-US" dirty="0"/>
              <a:t>• Low-lying areas with fertile soil and temperate climate </a:t>
            </a:r>
          </a:p>
          <a:p>
            <a:r>
              <a:rPr lang="en-US" dirty="0"/>
              <a:t>• Near an ocean or near a river with easy access to an ocean. </a:t>
            </a:r>
          </a:p>
          <a:p>
            <a:endParaRPr lang="en-US" dirty="0"/>
          </a:p>
        </p:txBody>
      </p:sp>
    </p:spTree>
    <p:extLst>
      <p:ext uri="{BB962C8B-B14F-4D97-AF65-F5344CB8AC3E}">
        <p14:creationId xmlns:p14="http://schemas.microsoft.com/office/powerpoint/2010/main" val="2741611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Population Concentrations </a:t>
            </a:r>
          </a:p>
        </p:txBody>
      </p:sp>
      <p:sp>
        <p:nvSpPr>
          <p:cNvPr id="5" name="Content Placeholder 4"/>
          <p:cNvSpPr>
            <a:spLocks noGrp="1"/>
          </p:cNvSpPr>
          <p:nvPr>
            <p:ph sz="half" idx="1"/>
          </p:nvPr>
        </p:nvSpPr>
        <p:spPr>
          <a:xfrm>
            <a:off x="549744" y="2138289"/>
            <a:ext cx="4900376" cy="3797900"/>
          </a:xfrm>
        </p:spPr>
        <p:txBody>
          <a:bodyPr>
            <a:normAutofit fontScale="55000" lnSpcReduction="20000"/>
          </a:bodyPr>
          <a:lstStyle/>
          <a:p>
            <a:r>
              <a:rPr lang="en-US" sz="3300" dirty="0">
                <a:latin typeface="Times New Roman" panose="02020603050405020304" pitchFamily="18" charset="0"/>
                <a:cs typeface="Times New Roman" panose="02020603050405020304" pitchFamily="18" charset="0"/>
              </a:rPr>
              <a:t>Europe</a:t>
            </a:r>
          </a:p>
          <a:p>
            <a:r>
              <a:rPr lang="en-US" sz="3300" dirty="0">
                <a:latin typeface="Times New Roman" panose="02020603050405020304" pitchFamily="18" charset="0"/>
                <a:cs typeface="Times New Roman" panose="02020603050405020304" pitchFamily="18" charset="0"/>
              </a:rPr>
              <a:t>Includes four dozen countries, ranging from Monaco, with 1 square kilometer (0.7 square miles) and a population of 33,000, to Russia, the world's largest country in land area when its Asian part is included. </a:t>
            </a:r>
          </a:p>
          <a:p>
            <a:r>
              <a:rPr lang="en-US" sz="3300" dirty="0">
                <a:latin typeface="Times New Roman" panose="02020603050405020304" pitchFamily="18" charset="0"/>
                <a:cs typeface="Times New Roman" panose="02020603050405020304" pitchFamily="18" charset="0"/>
              </a:rPr>
              <a:t>In contrast to the three Asian concentrations, ¾ of Europe's inhabitants live in cities, and fewer than 10 percent are farmers. </a:t>
            </a:r>
          </a:p>
          <a:p>
            <a:r>
              <a:rPr lang="en-US" sz="3300" dirty="0">
                <a:latin typeface="Times New Roman" panose="02020603050405020304" pitchFamily="18" charset="0"/>
                <a:cs typeface="Times New Roman" panose="02020603050405020304" pitchFamily="18" charset="0"/>
              </a:rPr>
              <a:t>The highest population concentrations in Europe are near the major rivers and coalfields of Germany and Belgium, as well as historic capital cities such as London and Paris.</a:t>
            </a:r>
          </a:p>
          <a:p>
            <a:endParaRPr lang="en-US" sz="1800" dirty="0">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sz="half" idx="2"/>
          </p:nvPr>
        </p:nvSpPr>
        <p:spPr>
          <a:xfrm>
            <a:off x="5450120" y="2138289"/>
            <a:ext cx="5072514" cy="3797900"/>
          </a:xfrm>
        </p:spPr>
        <p:txBody>
          <a:bodyPr>
            <a:normAutofit fontScale="55000" lnSpcReduction="20000"/>
          </a:bodyPr>
          <a:lstStyle/>
          <a:p>
            <a:r>
              <a:rPr lang="en-US" sz="2500" dirty="0"/>
              <a:t>East Asia </a:t>
            </a:r>
          </a:p>
          <a:p>
            <a:r>
              <a:rPr lang="en-US" sz="2500" dirty="0"/>
              <a:t>Nearly one-fourth of the world’s people live in East Asia. The region, bordering the Pacific Ocean, includes eastern China, the islands of Japan, the Korean peninsula, and the island of Taiwan. </a:t>
            </a:r>
          </a:p>
          <a:p>
            <a:r>
              <a:rPr lang="en-US" sz="2500" dirty="0"/>
              <a:t>The People’s Republic of China is the world's most populous country and the fourth-largest country in land area. </a:t>
            </a:r>
          </a:p>
          <a:p>
            <a:r>
              <a:rPr lang="en-US" sz="2500" dirty="0"/>
              <a:t>The Chinese population is clustered near the Pacific Coast and in several fertile river valleys that extend inland, though much of China’s interior is sparsely inhabited mountains and deserts. </a:t>
            </a:r>
          </a:p>
          <a:p>
            <a:r>
              <a:rPr lang="en-US" sz="2500" dirty="0"/>
              <a:t>More than one-half of the people live in rural areas, where they work as farmers. In sharp contrast, more than three-fourths of all Japanese and Koreans are clustered in urban areas and work at industrial or service jobs.</a:t>
            </a:r>
          </a:p>
          <a:p>
            <a:endParaRPr lang="en-US" dirty="0"/>
          </a:p>
        </p:txBody>
      </p:sp>
    </p:spTree>
    <p:extLst>
      <p:ext uri="{BB962C8B-B14F-4D97-AF65-F5344CB8AC3E}">
        <p14:creationId xmlns:p14="http://schemas.microsoft.com/office/powerpoint/2010/main" val="2455977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Concentrations </a:t>
            </a:r>
          </a:p>
        </p:txBody>
      </p:sp>
      <p:sp>
        <p:nvSpPr>
          <p:cNvPr id="3" name="Content Placeholder 2"/>
          <p:cNvSpPr>
            <a:spLocks noGrp="1"/>
          </p:cNvSpPr>
          <p:nvPr>
            <p:ph sz="half" idx="1"/>
          </p:nvPr>
        </p:nvSpPr>
        <p:spPr>
          <a:xfrm>
            <a:off x="436098" y="2152357"/>
            <a:ext cx="4942580" cy="3783832"/>
          </a:xfrm>
        </p:spPr>
        <p:txBody>
          <a:bodyPr>
            <a:normAutofit fontScale="62500" lnSpcReduction="20000"/>
          </a:bodyPr>
          <a:lstStyle/>
          <a:p>
            <a:r>
              <a:rPr lang="en-US" dirty="0"/>
              <a:t>SOUTH ASIA</a:t>
            </a:r>
          </a:p>
          <a:p>
            <a:r>
              <a:rPr lang="en-US" dirty="0"/>
              <a:t>Nearly one-fourth of the world’s people live in South Asia, which includes India, Pakistan, Bangladesh, and the island of Sri Lanka. </a:t>
            </a:r>
          </a:p>
          <a:p>
            <a:r>
              <a:rPr lang="en-US" dirty="0"/>
              <a:t>The largest concentration of people within South Asia lives along a 1,500-kilometer (900-mile) corridor from Lahore, Pakistan, through India and Bangladesh to the Bay of Bengal. </a:t>
            </a:r>
          </a:p>
          <a:p>
            <a:r>
              <a:rPr lang="en-US" dirty="0"/>
              <a:t>Much of this area's population is concentrated along the plains of the Indus and Ganges rivers. </a:t>
            </a:r>
          </a:p>
          <a:p>
            <a:r>
              <a:rPr lang="en-US" dirty="0"/>
              <a:t>Population is also heavily concentrated near India’s two long coastlines–the Arabian Sea to the west and the Bay of Bengal to the east. Like the Chinese, most people in South Asia are farmers living in rural areas.</a:t>
            </a:r>
          </a:p>
          <a:p>
            <a:endParaRPr lang="en-US" dirty="0"/>
          </a:p>
        </p:txBody>
      </p:sp>
      <p:sp>
        <p:nvSpPr>
          <p:cNvPr id="4" name="Content Placeholder 3"/>
          <p:cNvSpPr>
            <a:spLocks noGrp="1"/>
          </p:cNvSpPr>
          <p:nvPr>
            <p:ph sz="half" idx="2"/>
          </p:nvPr>
        </p:nvSpPr>
        <p:spPr>
          <a:xfrm>
            <a:off x="5594123" y="2152357"/>
            <a:ext cx="4970714" cy="3783832"/>
          </a:xfrm>
        </p:spPr>
        <p:txBody>
          <a:bodyPr>
            <a:normAutofit fontScale="62500" lnSpcReduction="20000"/>
          </a:bodyPr>
          <a:lstStyle/>
          <a:p>
            <a:r>
              <a:rPr lang="en-US" dirty="0"/>
              <a:t>SOUTHEAST ASIA</a:t>
            </a:r>
          </a:p>
          <a:p>
            <a:r>
              <a:rPr lang="en-US" dirty="0"/>
              <a:t>Around 600 million people live in Southeast Asia, mostly on a series of islands that lie between the Indian and Pacific oceans. </a:t>
            </a:r>
          </a:p>
          <a:p>
            <a:r>
              <a:rPr lang="en-US" dirty="0"/>
              <a:t>Indonesia, which consists of 13,677 islands, is the world’s fourth most–populous country. </a:t>
            </a:r>
          </a:p>
          <a:p>
            <a:r>
              <a:rPr lang="en-US" dirty="0"/>
              <a:t>The largest population concentration is on the island of Java, inhabited by more than 100 million people. </a:t>
            </a:r>
          </a:p>
          <a:p>
            <a:r>
              <a:rPr lang="en-US" dirty="0"/>
              <a:t>Several islands that belong to the Philippines contain high population concentrations, and population is also clustered along several river valleys and deltas at the southeastern tip of the Asian mainland, known as Indochina. </a:t>
            </a:r>
          </a:p>
          <a:p>
            <a:r>
              <a:rPr lang="en-US" dirty="0"/>
              <a:t>As in China and South Asia, the Southeast Asia concentration is characterized by a high percentage of people working as farmers in rural areas.</a:t>
            </a:r>
          </a:p>
          <a:p>
            <a:endParaRPr lang="en-US" dirty="0"/>
          </a:p>
        </p:txBody>
      </p:sp>
    </p:spTree>
    <p:extLst>
      <p:ext uri="{BB962C8B-B14F-4D97-AF65-F5344CB8AC3E}">
        <p14:creationId xmlns:p14="http://schemas.microsoft.com/office/powerpoint/2010/main" val="93084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Concentrations </a:t>
            </a:r>
          </a:p>
        </p:txBody>
      </p:sp>
      <p:sp>
        <p:nvSpPr>
          <p:cNvPr id="3" name="Content Placeholder 2"/>
          <p:cNvSpPr>
            <a:spLocks noGrp="1"/>
          </p:cNvSpPr>
          <p:nvPr>
            <p:ph sz="half" idx="1"/>
          </p:nvPr>
        </p:nvSpPr>
        <p:spPr>
          <a:xfrm>
            <a:off x="680320" y="2096086"/>
            <a:ext cx="4698358" cy="3840103"/>
          </a:xfrm>
        </p:spPr>
        <p:txBody>
          <a:bodyPr>
            <a:normAutofit fontScale="92500"/>
          </a:bodyPr>
          <a:lstStyle/>
          <a:p>
            <a:r>
              <a:rPr lang="en-US" b="1" u="sng" dirty="0"/>
              <a:t>Sparsely Populated Regions </a:t>
            </a:r>
          </a:p>
          <a:p>
            <a:r>
              <a:rPr lang="en-US" dirty="0"/>
              <a:t>Humans avoid clustering in certain physical environments. </a:t>
            </a:r>
          </a:p>
          <a:p>
            <a:r>
              <a:rPr lang="en-US" dirty="0"/>
              <a:t>Dry Lands • Wet Lands • Cold Lands • High Lands </a:t>
            </a:r>
          </a:p>
          <a:p>
            <a:r>
              <a:rPr lang="en-US" dirty="0"/>
              <a:t>Places considered too harsh for occupancy have diminished over time. </a:t>
            </a:r>
          </a:p>
          <a:p>
            <a:r>
              <a:rPr lang="en-US" dirty="0"/>
              <a:t>Places of permanent human settlement are termed </a:t>
            </a:r>
            <a:r>
              <a:rPr lang="en-US" dirty="0" err="1" smtClean="0"/>
              <a:t>ecumene</a:t>
            </a:r>
            <a:r>
              <a:rPr lang="en-US" dirty="0"/>
              <a:t>. </a:t>
            </a:r>
          </a:p>
          <a:p>
            <a:endParaRPr lang="en-US" dirty="0"/>
          </a:p>
        </p:txBody>
      </p:sp>
      <p:sp>
        <p:nvSpPr>
          <p:cNvPr id="4" name="Content Placeholder 3"/>
          <p:cNvSpPr>
            <a:spLocks noGrp="1"/>
          </p:cNvSpPr>
          <p:nvPr>
            <p:ph sz="half" idx="2"/>
          </p:nvPr>
        </p:nvSpPr>
        <p:spPr>
          <a:xfrm>
            <a:off x="5594123" y="2194560"/>
            <a:ext cx="4872240" cy="3741629"/>
          </a:xfrm>
        </p:spPr>
        <p:txBody>
          <a:bodyPr>
            <a:normAutofit fontScale="92500"/>
          </a:bodyPr>
          <a:lstStyle/>
          <a:p>
            <a:r>
              <a:rPr lang="en-US" b="1" u="sng" dirty="0"/>
              <a:t>Population </a:t>
            </a:r>
            <a:r>
              <a:rPr lang="en-US" b="1" u="sng" dirty="0" smtClean="0"/>
              <a:t>clusters</a:t>
            </a:r>
            <a:endParaRPr lang="en-US" dirty="0"/>
          </a:p>
          <a:p>
            <a:r>
              <a:rPr lang="en-US" dirty="0"/>
              <a:t>The world can be divided into seven regions, each containing approximately 1 billion people. The small size of the Asia regions shows the large number of the world's inhabitants living there.</a:t>
            </a:r>
          </a:p>
          <a:p>
            <a:r>
              <a:rPr lang="en-US" dirty="0"/>
              <a:t>Physical environments that are too dry, too cold, too wet, or too mountainous tend to have fewer inhabitants</a:t>
            </a:r>
          </a:p>
          <a:p>
            <a:endParaRPr lang="en-US" dirty="0"/>
          </a:p>
        </p:txBody>
      </p:sp>
    </p:spTree>
    <p:extLst>
      <p:ext uri="{BB962C8B-B14F-4D97-AF65-F5344CB8AC3E}">
        <p14:creationId xmlns:p14="http://schemas.microsoft.com/office/powerpoint/2010/main" val="2378968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963" y="753228"/>
            <a:ext cx="9886219" cy="1080938"/>
          </a:xfrm>
        </p:spPr>
        <p:txBody>
          <a:bodyPr/>
          <a:lstStyle/>
          <a:p>
            <a:r>
              <a:rPr lang="en-US" dirty="0" smtClean="0"/>
              <a:t>Population Concentrations </a:t>
            </a:r>
            <a:endParaRPr lang="en-US" dirty="0"/>
          </a:p>
        </p:txBody>
      </p:sp>
      <p:sp>
        <p:nvSpPr>
          <p:cNvPr id="3" name="Content Placeholder 2"/>
          <p:cNvSpPr>
            <a:spLocks noGrp="1"/>
          </p:cNvSpPr>
          <p:nvPr>
            <p:ph idx="1"/>
          </p:nvPr>
        </p:nvSpPr>
        <p:spPr>
          <a:xfrm>
            <a:off x="407963" y="2124222"/>
            <a:ext cx="10311619" cy="4135901"/>
          </a:xfrm>
        </p:spPr>
        <p:txBody>
          <a:bodyPr>
            <a:normAutofit fontScale="77500" lnSpcReduction="20000"/>
          </a:bodyPr>
          <a:lstStyle/>
          <a:p>
            <a:r>
              <a:rPr lang="en-US" b="1" u="sng" dirty="0"/>
              <a:t>Population Density</a:t>
            </a:r>
            <a:r>
              <a:rPr lang="en-US" dirty="0"/>
              <a:t>: number of people occupying an area of land. Geographers measure density to describe the distribution of people in comparison to available resources. </a:t>
            </a:r>
          </a:p>
          <a:p>
            <a:pPr marL="0" indent="0">
              <a:buNone/>
            </a:pPr>
            <a:r>
              <a:rPr lang="en-US" dirty="0"/>
              <a:t>• </a:t>
            </a:r>
            <a:r>
              <a:rPr lang="en-US" u="sng" dirty="0"/>
              <a:t>Density</a:t>
            </a:r>
            <a:r>
              <a:rPr lang="en-US" dirty="0"/>
              <a:t> can be computed in up to three ways for a place.</a:t>
            </a:r>
          </a:p>
          <a:p>
            <a:pPr marL="0" indent="0">
              <a:buNone/>
            </a:pPr>
            <a:r>
              <a:rPr lang="en-US" dirty="0"/>
              <a:t>1. </a:t>
            </a:r>
            <a:r>
              <a:rPr lang="en-US" b="1" u="sng" dirty="0"/>
              <a:t>Arithmetic Density</a:t>
            </a:r>
            <a:r>
              <a:rPr lang="en-US" dirty="0"/>
              <a:t>: </a:t>
            </a:r>
            <a:r>
              <a:rPr lang="en-US" u="sng" dirty="0"/>
              <a:t>Helps geographers compare the number of people trying to live on a piece </a:t>
            </a:r>
            <a:r>
              <a:rPr lang="en-US" dirty="0"/>
              <a:t>of land in different regions. </a:t>
            </a:r>
          </a:p>
          <a:p>
            <a:pPr marL="0" indent="0">
              <a:buNone/>
            </a:pPr>
            <a:r>
              <a:rPr lang="en-US" dirty="0"/>
              <a:t>• Total number of objects in an area</a:t>
            </a:r>
          </a:p>
          <a:p>
            <a:pPr marL="0" indent="0">
              <a:buNone/>
            </a:pPr>
            <a:r>
              <a:rPr lang="en-US" dirty="0"/>
              <a:t>• Computation: Divide the population by the land area</a:t>
            </a:r>
          </a:p>
          <a:p>
            <a:pPr marL="0" indent="0">
              <a:buNone/>
            </a:pPr>
            <a:r>
              <a:rPr lang="en-US" dirty="0"/>
              <a:t>2. </a:t>
            </a:r>
            <a:r>
              <a:rPr lang="en-US" b="1" u="sng" dirty="0"/>
              <a:t>Physiological Density</a:t>
            </a:r>
            <a:r>
              <a:rPr lang="en-US" dirty="0"/>
              <a:t>: </a:t>
            </a:r>
            <a:r>
              <a:rPr lang="en-US" u="sng" dirty="0"/>
              <a:t>helps measure arable land</a:t>
            </a:r>
            <a:r>
              <a:rPr lang="en-US" dirty="0"/>
              <a:t>, </a:t>
            </a:r>
            <a:r>
              <a:rPr lang="en-US" u="sng" dirty="0"/>
              <a:t>which helps support # of people</a:t>
            </a:r>
          </a:p>
          <a:p>
            <a:pPr marL="0" indent="0">
              <a:buNone/>
            </a:pPr>
            <a:r>
              <a:rPr lang="en-US" dirty="0"/>
              <a:t>• Number of people supported by a unit area of arable land</a:t>
            </a:r>
          </a:p>
          <a:p>
            <a:pPr marL="0" indent="0">
              <a:buNone/>
            </a:pPr>
            <a:r>
              <a:rPr lang="en-US" dirty="0"/>
              <a:t>• Computation: Divide the population by the arable land area</a:t>
            </a:r>
          </a:p>
          <a:p>
            <a:pPr marL="0" indent="0">
              <a:buNone/>
            </a:pPr>
            <a:r>
              <a:rPr lang="en-US" dirty="0"/>
              <a:t>3. </a:t>
            </a:r>
            <a:r>
              <a:rPr lang="en-US" b="1" u="sng" dirty="0"/>
              <a:t>Agricultural Density</a:t>
            </a:r>
            <a:r>
              <a:rPr lang="en-US" dirty="0"/>
              <a:t>: helps account for </a:t>
            </a:r>
            <a:r>
              <a:rPr lang="en-US" u="sng" dirty="0"/>
              <a:t>economic differences agriculture v. industry</a:t>
            </a:r>
          </a:p>
          <a:p>
            <a:pPr marL="0" indent="0">
              <a:buNone/>
            </a:pPr>
            <a:r>
              <a:rPr lang="en-US" dirty="0"/>
              <a:t>• Ratio of the number of farmers to amount of arable land</a:t>
            </a:r>
          </a:p>
          <a:p>
            <a:pPr marL="0" indent="0">
              <a:buNone/>
            </a:pPr>
            <a:r>
              <a:rPr lang="en-US" dirty="0"/>
              <a:t>• Computation: Divide the population of farmers by the arable land area </a:t>
            </a:r>
          </a:p>
          <a:p>
            <a:endParaRPr lang="en-US" dirty="0"/>
          </a:p>
        </p:txBody>
      </p:sp>
    </p:spTree>
    <p:extLst>
      <p:ext uri="{BB962C8B-B14F-4D97-AF65-F5344CB8AC3E}">
        <p14:creationId xmlns:p14="http://schemas.microsoft.com/office/powerpoint/2010/main" val="3290624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Growth</a:t>
            </a:r>
            <a:br>
              <a:rPr lang="en-US" dirty="0"/>
            </a:br>
            <a:endParaRPr lang="en-US" dirty="0"/>
          </a:p>
        </p:txBody>
      </p:sp>
      <p:sp>
        <p:nvSpPr>
          <p:cNvPr id="3" name="Content Placeholder 2"/>
          <p:cNvSpPr>
            <a:spLocks noGrp="1"/>
          </p:cNvSpPr>
          <p:nvPr>
            <p:ph idx="1"/>
          </p:nvPr>
        </p:nvSpPr>
        <p:spPr>
          <a:xfrm>
            <a:off x="525577" y="2111789"/>
            <a:ext cx="10334681" cy="4049859"/>
          </a:xfrm>
        </p:spPr>
        <p:txBody>
          <a:bodyPr>
            <a:normAutofit fontScale="92500" lnSpcReduction="20000"/>
          </a:bodyPr>
          <a:lstStyle/>
          <a:p>
            <a:pPr marL="0" indent="0">
              <a:buNone/>
            </a:pPr>
            <a:r>
              <a:rPr lang="en-US" dirty="0"/>
              <a:t>Components of Population Growth</a:t>
            </a:r>
          </a:p>
          <a:p>
            <a:r>
              <a:rPr lang="en-US" dirty="0"/>
              <a:t>Geographers measure population change in a country or the world as a whole by using three measures:</a:t>
            </a:r>
          </a:p>
          <a:p>
            <a:r>
              <a:rPr lang="en-US" u="sng" dirty="0"/>
              <a:t>Crude Birth Rate </a:t>
            </a:r>
            <a:r>
              <a:rPr lang="en-US" dirty="0"/>
              <a:t>(CBR) – total number of live birth in a year for every 1,000 people alive in society.</a:t>
            </a:r>
          </a:p>
          <a:p>
            <a:r>
              <a:rPr lang="en-US" u="sng" dirty="0"/>
              <a:t>Crude Death Rate </a:t>
            </a:r>
            <a:r>
              <a:rPr lang="en-US" dirty="0"/>
              <a:t>(CDR) – total number of deaths in a year for every 1,000 people alive in society.</a:t>
            </a:r>
          </a:p>
          <a:p>
            <a:r>
              <a:rPr lang="en-US" u="sng" dirty="0"/>
              <a:t>Natural Increase Rate </a:t>
            </a:r>
            <a:r>
              <a:rPr lang="en-US" dirty="0"/>
              <a:t>(NIR) – percentage by which a population grows in a year.</a:t>
            </a:r>
          </a:p>
          <a:p>
            <a:r>
              <a:rPr lang="en-US" dirty="0"/>
              <a:t>Computation: CBR – CDR = NIR</a:t>
            </a:r>
          </a:p>
          <a:p>
            <a:r>
              <a:rPr lang="en-US" dirty="0"/>
              <a:t>Remember NIR is a percentage ( n per 100, while CBR and CDR are expressed as n per 1,000)</a:t>
            </a:r>
          </a:p>
          <a:p>
            <a:endParaRPr lang="en-US" dirty="0"/>
          </a:p>
        </p:txBody>
      </p:sp>
    </p:spTree>
    <p:extLst>
      <p:ext uri="{BB962C8B-B14F-4D97-AF65-F5344CB8AC3E}">
        <p14:creationId xmlns:p14="http://schemas.microsoft.com/office/powerpoint/2010/main" val="2041125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Growth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u="sng" dirty="0"/>
              <a:t>Natural Increase</a:t>
            </a:r>
          </a:p>
          <a:p>
            <a:r>
              <a:rPr lang="en-US" dirty="0"/>
              <a:t>About 82 million people are added to the population of the world annually.</a:t>
            </a:r>
          </a:p>
          <a:p>
            <a:r>
              <a:rPr lang="en-US" dirty="0"/>
              <a:t>Rate of natural increase affects the </a:t>
            </a:r>
            <a:r>
              <a:rPr lang="en-US" u="sng" dirty="0"/>
              <a:t>doubling time</a:t>
            </a:r>
            <a:r>
              <a:rPr lang="en-US" dirty="0"/>
              <a:t>– number of years needed to double the population, assuming a constant rate of natural increase.</a:t>
            </a:r>
          </a:p>
          <a:p>
            <a:r>
              <a:rPr lang="en-US" dirty="0"/>
              <a:t>Twenty-First Century Rate (1.2 percent): 54 years</a:t>
            </a:r>
          </a:p>
          <a:p>
            <a:r>
              <a:rPr lang="en-US" dirty="0"/>
              <a:t>Global population in 2100 would reach 24 billion.</a:t>
            </a:r>
          </a:p>
          <a:p>
            <a:r>
              <a:rPr lang="en-US" dirty="0"/>
              <a:t>1963 (2.2): 35 </a:t>
            </a:r>
            <a:r>
              <a:rPr lang="en-US" dirty="0" smtClean="0"/>
              <a:t>years NIR increased. </a:t>
            </a:r>
            <a:endParaRPr lang="en-US" dirty="0"/>
          </a:p>
          <a:p>
            <a:r>
              <a:rPr lang="en-US" dirty="0" smtClean="0"/>
              <a:t>If the NIR would of stayed at 2.2 the </a:t>
            </a:r>
            <a:r>
              <a:rPr lang="en-US" dirty="0"/>
              <a:t>g</a:t>
            </a:r>
            <a:r>
              <a:rPr lang="en-US" dirty="0" smtClean="0"/>
              <a:t>lobal </a:t>
            </a:r>
            <a:r>
              <a:rPr lang="en-US" dirty="0"/>
              <a:t>population in 2010 would have been 10 billion instead of nearly 7 billion.</a:t>
            </a:r>
          </a:p>
          <a:p>
            <a:r>
              <a:rPr lang="en-US" dirty="0"/>
              <a:t>More than 95 percent of the natural increase is clustered in developing countries.</a:t>
            </a:r>
          </a:p>
          <a:p>
            <a:endParaRPr lang="en-US" dirty="0"/>
          </a:p>
        </p:txBody>
      </p:sp>
    </p:spTree>
    <p:extLst>
      <p:ext uri="{BB962C8B-B14F-4D97-AF65-F5344CB8AC3E}">
        <p14:creationId xmlns:p14="http://schemas.microsoft.com/office/powerpoint/2010/main" val="3402602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196</TotalTime>
  <Words>2374</Words>
  <Application>Microsoft Office PowerPoint</Application>
  <PresentationFormat>Widescreen</PresentationFormat>
  <Paragraphs>215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Times New Roman</vt:lpstr>
      <vt:lpstr>Trebuchet MS</vt:lpstr>
      <vt:lpstr>Berlin</vt:lpstr>
      <vt:lpstr>APHUG Chapter 2</vt:lpstr>
      <vt:lpstr>Chapter 2 Review </vt:lpstr>
      <vt:lpstr>Population Concentrations </vt:lpstr>
      <vt:lpstr>Population Concentrations </vt:lpstr>
      <vt:lpstr>Population Concentrations </vt:lpstr>
      <vt:lpstr>Population Concentrations </vt:lpstr>
      <vt:lpstr>Population Concentrations </vt:lpstr>
      <vt:lpstr>Population Growth </vt:lpstr>
      <vt:lpstr>Population Growth </vt:lpstr>
      <vt:lpstr>Population Growth </vt:lpstr>
      <vt:lpstr>Population Growth </vt:lpstr>
      <vt:lpstr>Population Growth </vt:lpstr>
      <vt:lpstr>Population Growth: DMT Measurements </vt:lpstr>
      <vt:lpstr>The Demographic Transition Model </vt:lpstr>
      <vt:lpstr>Population Growth </vt:lpstr>
      <vt:lpstr>Population </vt:lpstr>
      <vt:lpstr>Population </vt:lpstr>
      <vt:lpstr>Malthus on Overpopulation </vt:lpstr>
      <vt:lpstr>Demographic Transition Possible Stage 5: Decline </vt:lpstr>
      <vt:lpstr>Population Health  </vt:lpstr>
      <vt:lpstr>Population Health </vt:lpstr>
      <vt:lpstr>Population Health </vt:lpstr>
    </vt:vector>
  </TitlesOfParts>
  <Company>Palm Springs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APHUG Chapter 2 Review</dc:title>
  <dc:creator>Aparicio, Abraham (aaparicio@psusd.us)</dc:creator>
  <cp:lastModifiedBy>Aparicio, Abraham (aaparicio@psusd.us)</cp:lastModifiedBy>
  <cp:revision>12</cp:revision>
  <dcterms:created xsi:type="dcterms:W3CDTF">2019-05-10T14:48:47Z</dcterms:created>
  <dcterms:modified xsi:type="dcterms:W3CDTF">2020-02-05T23:01:37Z</dcterms:modified>
</cp:coreProperties>
</file>