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62" r:id="rId2"/>
    <p:sldId id="304" r:id="rId3"/>
    <p:sldId id="287" r:id="rId4"/>
    <p:sldId id="266" r:id="rId5"/>
    <p:sldId id="257" r:id="rId6"/>
    <p:sldId id="269" r:id="rId7"/>
    <p:sldId id="270" r:id="rId8"/>
    <p:sldId id="272" r:id="rId9"/>
    <p:sldId id="273" r:id="rId10"/>
    <p:sldId id="277" r:id="rId11"/>
    <p:sldId id="276" r:id="rId12"/>
    <p:sldId id="264" r:id="rId13"/>
    <p:sldId id="281" r:id="rId14"/>
    <p:sldId id="278" r:id="rId15"/>
    <p:sldId id="280" r:id="rId16"/>
    <p:sldId id="282" r:id="rId17"/>
    <p:sldId id="283" r:id="rId18"/>
    <p:sldId id="284" r:id="rId19"/>
    <p:sldId id="286" r:id="rId20"/>
    <p:sldId id="267" r:id="rId21"/>
    <p:sldId id="289" r:id="rId22"/>
    <p:sldId id="290" r:id="rId23"/>
    <p:sldId id="294" r:id="rId24"/>
    <p:sldId id="292" r:id="rId25"/>
    <p:sldId id="293" r:id="rId26"/>
    <p:sldId id="300" r:id="rId27"/>
    <p:sldId id="301" r:id="rId28"/>
    <p:sldId id="303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2" autoAdjust="0"/>
    <p:restoredTop sz="94660"/>
  </p:normalViewPr>
  <p:slideViewPr>
    <p:cSldViewPr>
      <p:cViewPr varScale="1">
        <p:scale>
          <a:sx n="64" d="100"/>
          <a:sy n="64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8E38-2E29-4FBE-BE63-8B1CD03F9E3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30B05-8E16-40AB-8CD5-BBEBFC428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6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a typeface="ＭＳ Ｐゴシック" charset="0"/>
              </a:rPr>
              <a:t>FIGURE 4-45 RECYCLING IN THE UNITED STATES </a:t>
            </a:r>
            <a:r>
              <a:rPr lang="en-US" dirty="0" smtClean="0">
                <a:ea typeface="ＭＳ Ｐゴシック" charset="0"/>
              </a:rPr>
              <a:t>Recycling has increased substantially in the United States. As a result, the amount of waste generated per person has not changed much. 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8AC458CB-988E-4752-9EE0-C36F76A3B0F1}" type="slidenum">
              <a:rPr lang="en-US" sz="1200"/>
              <a:pPr>
                <a:defRPr/>
              </a:pPr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159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6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75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2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6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42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1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0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8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9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3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188D3-2748-4982-B148-D80D8CAF21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4DBD7B-4C31-4706-B7F4-AECEADD9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skn_rRdDHn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n6O6NWjy5H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gSCTdnrh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811863"/>
            <a:ext cx="6290867" cy="1515533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Chapter 4</a:t>
            </a:r>
            <a:br>
              <a:rPr lang="en-US" sz="6000" dirty="0" smtClean="0"/>
            </a:br>
            <a:r>
              <a:rPr lang="en-US" sz="6000" dirty="0" smtClean="0"/>
              <a:t>Key Issue 4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865" y="3810000"/>
            <a:ext cx="6477001" cy="144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Why do Folk and Popular Culture Face Sustainability Challenges?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3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RUMSPRINGA</a:t>
            </a:r>
            <a:endParaRPr lang="en-US" sz="36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9" y="2498725"/>
            <a:ext cx="6096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533400" y="914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When an Amish person turns 18, they are allowed to ‘run around,’ to experience the wider word; they then choose to return and commit to their faith, or not- to reject their lives and families and join the modern world.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640446" y="2590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23191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Global diffusion of popular cultural beliefs has challenged the </a:t>
            </a:r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subservience of women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is embedded in some folk customs.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19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Women  in Folk Culture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31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5903626" cy="3332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110" y="152400"/>
            <a:ext cx="8686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600" dirty="0" smtClean="0"/>
              <a:t>    Gender roles are strictly reinforced in Saudi Arabia under its        strict form of Islam</a:t>
            </a:r>
          </a:p>
          <a:p>
            <a:pPr algn="ctr"/>
            <a:endParaRPr lang="en-US" sz="1400" dirty="0"/>
          </a:p>
          <a:p>
            <a:pPr algn="ctr"/>
            <a:r>
              <a:rPr lang="en-US" sz="2400" dirty="0" smtClean="0"/>
              <a:t>Women are limited in their opportunities, and must wear an all-covering garb. They are prohibited from driving alone without the accompaniment of a male relative.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3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7" y="15722"/>
            <a:ext cx="8380927" cy="68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" y="9144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some places, however, popular culture has made life harder for women.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76" y="2891502"/>
            <a:ext cx="3125585" cy="2643447"/>
          </a:xfrm>
        </p:spPr>
      </p:pic>
    </p:spTree>
    <p:extLst>
      <p:ext uri="{BB962C8B-B14F-4D97-AF65-F5344CB8AC3E}">
        <p14:creationId xmlns:p14="http://schemas.microsoft.com/office/powerpoint/2010/main" val="36992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77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In India, a ‘DOWRY’ is a traditional part of a marriage. </a:t>
            </a:r>
            <a:endParaRPr lang="en-US" sz="2800" dirty="0"/>
          </a:p>
          <a:p>
            <a:pPr algn="ctr"/>
            <a:endParaRPr lang="en-US" sz="2400" dirty="0" smtClean="0"/>
          </a:p>
          <a:p>
            <a:pPr algn="ctr"/>
            <a:r>
              <a:rPr lang="en-US" sz="3200" dirty="0" smtClean="0"/>
              <a:t>Traditionally, the dowry was a small gift given from the bride’s family to the groom’s family. It  was more </a:t>
            </a:r>
            <a:r>
              <a:rPr lang="en-US" sz="3200" b="1" dirty="0" smtClean="0"/>
              <a:t>symbolic</a:t>
            </a:r>
            <a:r>
              <a:rPr lang="en-US" sz="3200" dirty="0" smtClean="0"/>
              <a:t> than </a:t>
            </a:r>
            <a:r>
              <a:rPr lang="en-US" sz="3200" b="1" dirty="0" smtClean="0"/>
              <a:t>expensive</a:t>
            </a:r>
            <a:r>
              <a:rPr lang="en-US" sz="3200" dirty="0" smtClean="0"/>
              <a:t>.</a:t>
            </a:r>
          </a:p>
          <a:p>
            <a:pPr algn="ctr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3505200"/>
            <a:ext cx="4438650" cy="2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Since the mid-twentieth century, </a:t>
            </a:r>
            <a:r>
              <a:rPr lang="en-US" sz="3600" u="sng" dirty="0" smtClean="0"/>
              <a:t>dowries have grown exponentially </a:t>
            </a:r>
            <a:r>
              <a:rPr lang="en-US" sz="3600" dirty="0" smtClean="0"/>
              <a:t>as popular material culture has entered the picture. </a:t>
            </a:r>
            <a:endParaRPr lang="en-US" sz="3600" dirty="0"/>
          </a:p>
          <a:p>
            <a:pPr algn="ctr"/>
            <a:r>
              <a:rPr lang="en-US" sz="3600" dirty="0" smtClean="0"/>
              <a:t>Today, the families of many grooms will not accept a marriage unless a huge dowry was offered- often consisting of  money and material items like </a:t>
            </a:r>
            <a:r>
              <a:rPr lang="en-US" sz="3600" b="1" dirty="0" smtClean="0"/>
              <a:t>cars</a:t>
            </a:r>
            <a:r>
              <a:rPr lang="en-US" sz="3600" dirty="0" smtClean="0"/>
              <a:t>, </a:t>
            </a:r>
            <a:r>
              <a:rPr lang="en-US" sz="3600" b="1" dirty="0" smtClean="0"/>
              <a:t>televisions</a:t>
            </a:r>
            <a:r>
              <a:rPr lang="en-US" sz="3600" dirty="0" smtClean="0"/>
              <a:t>, or </a:t>
            </a:r>
            <a:r>
              <a:rPr lang="en-US" sz="3600" b="1" dirty="0" smtClean="0"/>
              <a:t>computers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6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85283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a bride’s family cannot pay the promised dowry, she is often beaten or thrown out of the house- or in some cases, killed by being set ablaze.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This practice, called BRIDE BURNING, takes as many as 25,00 lives in India each year. It is illegal, but rarely reported in rural communities.</a:t>
            </a:r>
            <a:endParaRPr lang="en-US" sz="28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93826"/>
            <a:ext cx="4343400" cy="26060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24600" y="4412873"/>
            <a:ext cx="304800" cy="311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Questions 4-4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challenges the sustainability </a:t>
            </a:r>
            <a:r>
              <a:rPr lang="en-US" dirty="0" smtClean="0"/>
              <a:t>of </a:t>
            </a:r>
            <a:r>
              <a:rPr lang="en-US" dirty="0" smtClean="0"/>
              <a:t>folk </a:t>
            </a:r>
            <a:r>
              <a:rPr lang="en-US" dirty="0" smtClean="0"/>
              <a:t>culture? </a:t>
            </a:r>
          </a:p>
          <a:p>
            <a:r>
              <a:rPr lang="en-US" dirty="0" smtClean="0"/>
              <a:t>What impact has popular culture had on folk culture?</a:t>
            </a:r>
          </a:p>
          <a:p>
            <a:r>
              <a:rPr lang="en-US" dirty="0" smtClean="0"/>
              <a:t> How has popular culture impacted the uniqueness of a place? </a:t>
            </a:r>
            <a:endParaRPr lang="en-US" dirty="0" smtClean="0"/>
          </a:p>
          <a:p>
            <a:r>
              <a:rPr lang="en-US" dirty="0" smtClean="0"/>
              <a:t>How has popular culture changed things for women? </a:t>
            </a:r>
            <a:endParaRPr lang="en-US" dirty="0" smtClean="0"/>
          </a:p>
          <a:p>
            <a:r>
              <a:rPr lang="en-US" dirty="0" smtClean="0"/>
              <a:t>Why is popular culture difficult to sustain?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460176"/>
            <a:ext cx="7924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smtClean="0"/>
              <a:t>POPULAR culture’s </a:t>
            </a:r>
            <a:r>
              <a:rPr lang="en-US" sz="2800" dirty="0" smtClean="0"/>
              <a:t>greatest challenges come from its drive to produce </a:t>
            </a:r>
            <a:r>
              <a:rPr lang="en-US" sz="2800" b="1" i="1" dirty="0" smtClean="0"/>
              <a:t>uniform </a:t>
            </a:r>
            <a:r>
              <a:rPr lang="en-US" sz="2800" b="1" i="1" dirty="0" smtClean="0"/>
              <a:t>landscapes</a:t>
            </a:r>
            <a:r>
              <a:rPr lang="en-US" sz="2800" dirty="0" smtClean="0"/>
              <a:t>, </a:t>
            </a:r>
            <a:r>
              <a:rPr lang="en-US" sz="2800" b="1" i="1" dirty="0" smtClean="0"/>
              <a:t>high </a:t>
            </a:r>
            <a:r>
              <a:rPr lang="en-US" sz="2800" b="1" i="1" dirty="0" smtClean="0"/>
              <a:t>rate of </a:t>
            </a:r>
            <a:r>
              <a:rPr lang="en-US" sz="2800" b="1" i="1" dirty="0" smtClean="0"/>
              <a:t>consumption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i="1" dirty="0" smtClean="0"/>
              <a:t>depletion of resources </a:t>
            </a:r>
            <a:endParaRPr lang="en-US" sz="2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41" y="3276600"/>
            <a:ext cx="5133183" cy="2887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3631367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0040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While </a:t>
            </a:r>
            <a:r>
              <a:rPr lang="en-US" sz="2800" dirty="0"/>
              <a:t>folk culture often emerges FROM the environment and is strongly influenced by it, </a:t>
            </a:r>
            <a:r>
              <a:rPr lang="en-US" sz="2800" b="1" dirty="0"/>
              <a:t>popular culture is often separate from and imposed upon the </a:t>
            </a:r>
            <a:r>
              <a:rPr lang="en-US" sz="2800" b="1" dirty="0" smtClean="0"/>
              <a:t>landscape.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Sustainability Challenges for Popular Culture</a:t>
            </a:r>
          </a:p>
        </p:txBody>
      </p:sp>
    </p:spTree>
    <p:extLst>
      <p:ext uri="{BB962C8B-B14F-4D97-AF65-F5344CB8AC3E}">
        <p14:creationId xmlns:p14="http://schemas.microsoft.com/office/powerpoint/2010/main" val="5014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Popular cultures cause damage by extensively modifying the environment in order to produce UNIFORM LANDSCAPES.</a:t>
            </a:r>
          </a:p>
          <a:p>
            <a:pPr algn="ctr"/>
            <a:endParaRPr lang="en-US" sz="1400" dirty="0"/>
          </a:p>
          <a:p>
            <a:pPr algn="ctr"/>
            <a:r>
              <a:rPr lang="en-US" sz="2800" dirty="0" smtClean="0"/>
              <a:t>Desirable features are reproduced in different locations, regardless of the effect on natural environments.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95600"/>
            <a:ext cx="6477000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PLACELESSNESS-</a:t>
            </a:r>
            <a:r>
              <a:rPr lang="en-US" sz="4000" dirty="0" smtClean="0"/>
              <a:t> How popular cultural landscapes erase local identity, promoting the </a:t>
            </a:r>
            <a:r>
              <a:rPr lang="en-US" sz="4000" b="1" dirty="0" smtClean="0"/>
              <a:t>uniform</a:t>
            </a:r>
            <a:r>
              <a:rPr lang="en-US" sz="4000" dirty="0" smtClean="0"/>
              <a:t> over the </a:t>
            </a:r>
            <a:r>
              <a:rPr lang="en-US" sz="4000" b="1" dirty="0" smtClean="0"/>
              <a:t>unique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16545"/>
            <a:ext cx="4791075" cy="26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166" y="533400"/>
            <a:ext cx="111821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a typeface="ＭＳ Ｐゴシック" charset="0"/>
              </a:rPr>
              <a:t>Uniform landscapes are used by companies to generate product recognition, leading to higher consumption.  </a:t>
            </a:r>
          </a:p>
          <a:p>
            <a:pPr algn="ctr"/>
            <a:endParaRPr lang="en-US" sz="2800" dirty="0">
              <a:ea typeface="ＭＳ Ｐゴシック" charset="0"/>
            </a:endParaRPr>
          </a:p>
          <a:p>
            <a:pPr algn="ctr"/>
            <a:r>
              <a:rPr lang="en-US" sz="2800" dirty="0" smtClean="0">
                <a:ea typeface="ＭＳ Ｐゴシック" charset="0"/>
              </a:rPr>
              <a:t>People frequent businesses they are ‘familiar’ with.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38400"/>
            <a:ext cx="4707698" cy="3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Popular culture promotes high levels of product and lifestyle consumption, which generates huge volumes of WASTE. Where folk cultures tend to produce little waste, popular culture has a USE-AND-DISCARD mentality.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46" y="2349282"/>
            <a:ext cx="48497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Popular culture places a great demand on natural resources of all kinds. </a:t>
            </a:r>
          </a:p>
          <a:p>
            <a:pPr algn="ctr"/>
            <a:r>
              <a:rPr lang="en-US" sz="3200" dirty="0" smtClean="0"/>
              <a:t>In order to sate popular material culture, many animals have been driven to near (or actual) extinction, and many natural resources are used unsustainably.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42" y="3944138"/>
            <a:ext cx="3481316" cy="195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4136"/>
            <a:ext cx="3049349" cy="22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RECYCLING offers the developed world a chance to reduce its negative environmental impact. Recycled materials can be used to make new products, reducing DEMAND FOR NEW MATERIALS and WASTE PUT INTO LANDFILLS.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63405"/>
            <a:ext cx="2251030" cy="2187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45742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PAPER is the most easily recycled material; more than 63% of paper is recycled. It doesn’t have to be sorted!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4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\\integrafs1\NMS_Samples\65_Pearson\02. Deliverables\RUBENSTEIN_IRDVD_11e\Approved_JPEGs\copyright-removed-jpeg\Chapter04\B_JPEG_Images\Labeled_Images\TCL_11e_Figure_04_45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2341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3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A Threat to Folk Culture</a:t>
            </a:r>
            <a:endParaRPr lang="en-US" sz="4400" dirty="0"/>
          </a:p>
          <a:p>
            <a:r>
              <a:rPr lang="en-US" sz="4400" dirty="0" smtClean="0"/>
              <a:t>Folk culture’s sustainability is threatened by </a:t>
            </a:r>
            <a:r>
              <a:rPr lang="en-US" sz="4400" u="sng" dirty="0" smtClean="0"/>
              <a:t>the intrusion of popular culture</a:t>
            </a:r>
            <a:r>
              <a:rPr lang="en-US" sz="4400" dirty="0" smtClean="0"/>
              <a:t>, which threatens to change its character, draw away members, and lead to increased conflict within traditional societies.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241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29214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FOLK culture’s </a:t>
            </a:r>
            <a:r>
              <a:rPr lang="en-US" sz="2800" dirty="0"/>
              <a:t>greatest challenge is the expansion of </a:t>
            </a:r>
            <a:r>
              <a:rPr lang="en-US" sz="2800" b="1" dirty="0"/>
              <a:t>globalization</a:t>
            </a:r>
            <a:r>
              <a:rPr lang="en-US" sz="2800" dirty="0"/>
              <a:t> and </a:t>
            </a:r>
            <a:r>
              <a:rPr lang="en-US" sz="2800" b="1" dirty="0"/>
              <a:t>electronic </a:t>
            </a:r>
            <a:r>
              <a:rPr lang="en-US" sz="2800" b="1" dirty="0" smtClean="0"/>
              <a:t>media</a:t>
            </a:r>
            <a:r>
              <a:rPr lang="en-US" sz="2800" dirty="0" smtClean="0"/>
              <a:t>, which threaten its </a:t>
            </a:r>
            <a:r>
              <a:rPr lang="en-US" sz="2800" i="1" dirty="0" smtClean="0"/>
              <a:t>sustainability</a:t>
            </a:r>
            <a:r>
              <a:rPr lang="en-US" sz="2800" dirty="0" smtClean="0"/>
              <a:t> and </a:t>
            </a:r>
            <a:r>
              <a:rPr lang="en-US" sz="2800" i="1" dirty="0" smtClean="0"/>
              <a:t>unique character</a:t>
            </a:r>
            <a:r>
              <a:rPr lang="en-US" sz="2800" dirty="0" smtClean="0"/>
              <a:t>.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3259849" cy="36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286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Sustainability Challenges for Folk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3011" y="1114403"/>
            <a:ext cx="8496300" cy="3609997"/>
          </a:xfrm>
        </p:spPr>
        <p:txBody>
          <a:bodyPr>
            <a:normAutofit/>
          </a:bodyPr>
          <a:lstStyle/>
          <a:p>
            <a:pPr lvl="1" algn="ctr">
              <a:defRPr/>
            </a:pPr>
            <a:r>
              <a:rPr lang="en-US" sz="2800" b="1" dirty="0" smtClean="0"/>
              <a:t>Increased (and unavoidable) contact with popular culture makes maintaining centuries-old practices difficult.</a:t>
            </a:r>
          </a:p>
          <a:p>
            <a:pPr lvl="1" algn="ctr">
              <a:defRPr/>
            </a:pPr>
            <a:endParaRPr lang="en-US" sz="2800" b="1" dirty="0"/>
          </a:p>
          <a:p>
            <a:pPr lvl="1" algn="ctr">
              <a:defRPr/>
            </a:pPr>
            <a:endParaRPr lang="en-US" sz="2800" b="1" dirty="0"/>
          </a:p>
          <a:p>
            <a:pPr lvl="1" algn="ctr">
              <a:defRPr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243" y="2466304"/>
            <a:ext cx="10320486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397"/>
            <a:ext cx="8229600" cy="1143000"/>
          </a:xfrm>
        </p:spPr>
        <p:txBody>
          <a:bodyPr/>
          <a:lstStyle/>
          <a:p>
            <a:r>
              <a:rPr lang="en-US" dirty="0" smtClean="0"/>
              <a:t>The AMISH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420"/>
            <a:ext cx="8534400" cy="4709160"/>
          </a:xfrm>
        </p:spPr>
        <p:txBody>
          <a:bodyPr/>
          <a:lstStyle/>
          <a:p>
            <a:pPr algn="ctr"/>
            <a:r>
              <a:rPr lang="en-US" dirty="0" smtClean="0"/>
              <a:t>The AMISH are a religious and cultural group that have a very distinct way of living.</a:t>
            </a:r>
          </a:p>
          <a:p>
            <a:pPr algn="ctr"/>
            <a:r>
              <a:rPr lang="en-US" dirty="0" smtClean="0"/>
              <a:t>They shun modern conveniences, living a life of simplicity, community, and strong faith.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94380"/>
            <a:ext cx="5044662" cy="3783497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704" y="3067877"/>
            <a:ext cx="7620000" cy="3810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" y="3067877"/>
            <a:ext cx="381000" cy="361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limeburner\Documents\TRMHS\AP Human Geography\Unit 3 - Cultural Patterns and Processes\Resources\Rubenstein JPEGs\Rubenstein Chapter 4 JPEGs\TCL_11e_Figure_04_3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2209800"/>
            <a:ext cx="8095866" cy="5097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Approximately 250,000 Amish live in the United States today.</a:t>
            </a:r>
            <a:endParaRPr lang="en-US" sz="2800" b="1" dirty="0"/>
          </a:p>
          <a:p>
            <a:pPr algn="ctr"/>
            <a:r>
              <a:rPr lang="en-US" sz="2800" b="1" dirty="0" smtClean="0"/>
              <a:t>They migrated from Europe fleeing persecution in the 18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and 19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centuries.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25908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They settled in rural counties where cheap land could be bought.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55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70" y="228600"/>
            <a:ext cx="616193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665000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Lancaster County, PA hosts the nation’s oldest Amish community.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21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Lancaster Disappearing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Lancaster used to be the largest Amish community in the US, but it has been steadily shrinking since the mid-90s.</a:t>
            </a:r>
          </a:p>
          <a:p>
            <a:endParaRPr lang="en-US" sz="1100" dirty="0" smtClean="0"/>
          </a:p>
          <a:p>
            <a:r>
              <a:rPr lang="en-US" dirty="0" smtClean="0"/>
              <a:t>Proximity to cities like Philadelphia – and growing Lancaster itself- is driving up land prices in Lancaster County. </a:t>
            </a:r>
          </a:p>
          <a:p>
            <a:endParaRPr lang="en-US" sz="1200" dirty="0" smtClean="0"/>
          </a:p>
          <a:p>
            <a:r>
              <a:rPr lang="en-US" dirty="0" smtClean="0"/>
              <a:t>Many Amish are selling their Lancaster properties and movies to cheaper regions, like rural Kentucky.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560</TotalTime>
  <Words>857</Words>
  <Application>Microsoft Office PowerPoint</Application>
  <PresentationFormat>On-screen Show (4:3)</PresentationFormat>
  <Paragraphs>64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Garamond</vt:lpstr>
      <vt:lpstr>Times New Roman</vt:lpstr>
      <vt:lpstr>Organic</vt:lpstr>
      <vt:lpstr>Chapter 4 Key Issue 4</vt:lpstr>
      <vt:lpstr>Focus Questions 4-4 </vt:lpstr>
      <vt:lpstr>PowerPoint Presentation</vt:lpstr>
      <vt:lpstr>PowerPoint Presentation</vt:lpstr>
      <vt:lpstr>Sustainability Challenges for Folk Culture</vt:lpstr>
      <vt:lpstr>The AMISH</vt:lpstr>
      <vt:lpstr>PowerPoint Presentation</vt:lpstr>
      <vt:lpstr>PowerPoint Presentation</vt:lpstr>
      <vt:lpstr>Lancaster Disappearing</vt:lpstr>
      <vt:lpstr>RUMSPRINGA</vt:lpstr>
      <vt:lpstr>PowerPoint Presentation</vt:lpstr>
      <vt:lpstr>Global diffusion of popular cultural beliefs has challenged the subservience of women that is embedded in some folk customs. </vt:lpstr>
      <vt:lpstr>PowerPoint Presentation</vt:lpstr>
      <vt:lpstr>PowerPoint Presentation</vt:lpstr>
      <vt:lpstr>PowerPoint Presentation</vt:lpstr>
      <vt:lpstr>In some places, however, popular culture has made life harder for women.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Key Issue 4</dc:title>
  <dc:creator>Limeburner, John</dc:creator>
  <cp:lastModifiedBy>Aparicio, Abraham (aaparicio@psusd.us)</cp:lastModifiedBy>
  <cp:revision>27</cp:revision>
  <dcterms:created xsi:type="dcterms:W3CDTF">2015-11-14T12:46:29Z</dcterms:created>
  <dcterms:modified xsi:type="dcterms:W3CDTF">2019-12-05T23:37:18Z</dcterms:modified>
</cp:coreProperties>
</file>