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4"/>
  </p:notesMasterIdLst>
  <p:sldIdLst>
    <p:sldId id="388" r:id="rId3"/>
    <p:sldId id="396" r:id="rId4"/>
    <p:sldId id="397" r:id="rId5"/>
    <p:sldId id="390" r:id="rId6"/>
    <p:sldId id="398" r:id="rId7"/>
    <p:sldId id="399" r:id="rId8"/>
    <p:sldId id="400" r:id="rId9"/>
    <p:sldId id="401" r:id="rId10"/>
    <p:sldId id="389" r:id="rId11"/>
    <p:sldId id="402" r:id="rId12"/>
    <p:sldId id="403" r:id="rId13"/>
    <p:sldId id="391" r:id="rId14"/>
    <p:sldId id="404" r:id="rId15"/>
    <p:sldId id="405" r:id="rId16"/>
    <p:sldId id="392" r:id="rId17"/>
    <p:sldId id="406" r:id="rId18"/>
    <p:sldId id="394" r:id="rId19"/>
    <p:sldId id="393" r:id="rId20"/>
    <p:sldId id="407" r:id="rId21"/>
    <p:sldId id="408" r:id="rId22"/>
    <p:sldId id="40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460">
          <p15:clr>
            <a:srgbClr val="A4A3A4"/>
          </p15:clr>
        </p15:guide>
        <p15:guide id="4" orient="horz" pos="4110">
          <p15:clr>
            <a:srgbClr val="A4A3A4"/>
          </p15:clr>
        </p15:guide>
        <p15:guide id="5" orient="horz" pos="735">
          <p15:clr>
            <a:srgbClr val="A4A3A4"/>
          </p15:clr>
        </p15:guide>
        <p15:guide id="6" orient="horz" pos="1746">
          <p15:clr>
            <a:srgbClr val="A4A3A4"/>
          </p15:clr>
        </p15:guide>
        <p15:guide id="7" pos="1003">
          <p15:clr>
            <a:srgbClr val="A4A3A4"/>
          </p15:clr>
        </p15:guide>
        <p15:guide id="8" pos="5545">
          <p15:clr>
            <a:srgbClr val="A4A3A4"/>
          </p15:clr>
        </p15:guide>
        <p15:guide id="9" pos="283">
          <p15:clr>
            <a:srgbClr val="A4A3A4"/>
          </p15:clr>
        </p15:guide>
        <p15:guide id="10" pos="7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3333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44" autoAdjust="0"/>
  </p:normalViewPr>
  <p:slideViewPr>
    <p:cSldViewPr snapToGrid="0" showGuides="1">
      <p:cViewPr varScale="1">
        <p:scale>
          <a:sx n="64" d="100"/>
          <a:sy n="64" d="100"/>
        </p:scale>
        <p:origin x="120" y="96"/>
      </p:cViewPr>
      <p:guideLst>
        <p:guide orient="horz" pos="2160"/>
        <p:guide pos="2880"/>
        <p:guide orient="horz" pos="460"/>
        <p:guide orient="horz" pos="4110"/>
        <p:guide orient="horz" pos="735"/>
        <p:guide orient="horz" pos="1746"/>
        <p:guide pos="1003"/>
        <p:guide pos="5545"/>
        <p:guide pos="283"/>
        <p:guide pos="7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355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191CF-CBBD-470F-A781-74C183121538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6801B-74BB-4C1C-A11B-88FC5BE2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004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4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9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15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17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C5577939-A82C-41BE-A957-296977A4CA4D}" type="slidenum">
              <a:rPr lang="en-US" altLang="en-US" sz="1200">
                <a:solidFill>
                  <a:srgbClr val="000000"/>
                </a:solidFill>
              </a:rPr>
              <a:pPr/>
              <a:t>18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7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3962"/>
            <a:ext cx="9144000" cy="5847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8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29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141413"/>
            <a:ext cx="8229600" cy="228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6626225"/>
            <a:ext cx="266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ea typeface="MS PGothic" charset="0"/>
                <a:cs typeface="MS PGothic" charset="0"/>
              </a:rPr>
              <a:t>© 2017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4690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189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6pPr>
      <a:lvl7pPr marL="914377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7pPr>
      <a:lvl8pPr marL="1371566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8pPr>
      <a:lvl9pPr marL="1828754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 userDrawn="1"/>
        </p:nvSpPr>
        <p:spPr bwMode="auto">
          <a:xfrm>
            <a:off x="0" y="6626225"/>
            <a:ext cx="2667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en-US" sz="900">
                <a:solidFill>
                  <a:srgbClr val="000000"/>
                </a:solidFill>
                <a:ea typeface="MS PGothic" charset="0"/>
                <a:cs typeface="MS PGothic" charset="0"/>
              </a:rPr>
              <a:t>© 2017 Pearson Education, Inc. </a:t>
            </a:r>
          </a:p>
        </p:txBody>
      </p:sp>
      <p:sp>
        <p:nvSpPr>
          <p:cNvPr id="7" name="Rectangle 2"/>
          <p:cNvSpPr txBox="1">
            <a:spLocks noChangeArrowheads="1"/>
          </p:cNvSpPr>
          <p:nvPr userDrawn="1"/>
        </p:nvSpPr>
        <p:spPr>
          <a:xfrm>
            <a:off x="0" y="-336"/>
            <a:ext cx="9144000" cy="1077218"/>
          </a:xfrm>
          <a:prstGeom prst="rect">
            <a:avLst/>
          </a:prstGeom>
          <a:solidFill>
            <a:srgbClr val="333399"/>
          </a:solidFill>
        </p:spPr>
        <p:txBody>
          <a:bodyPr/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pPr marL="347663" indent="0" eaLnBrk="1" hangingPunct="1"/>
            <a:r>
              <a:rPr lang="en-US" altLang="en-US" dirty="0" smtClean="0">
                <a:solidFill>
                  <a:srgbClr val="FFFFFF"/>
                </a:solidFill>
              </a:rPr>
              <a:t>Key Issue 1. Where Are the World’s People Distributed?</a:t>
            </a:r>
          </a:p>
        </p:txBody>
      </p:sp>
      <p:sp>
        <p:nvSpPr>
          <p:cNvPr id="8" name="Rectangle 3"/>
          <p:cNvSpPr txBox="1">
            <a:spLocks noChangeArrowheads="1"/>
          </p:cNvSpPr>
          <p:nvPr userDrawn="1"/>
        </p:nvSpPr>
        <p:spPr bwMode="auto">
          <a:xfrm>
            <a:off x="358774" y="1430566"/>
            <a:ext cx="8562975" cy="475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685800" indent="-685800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altLang="en-US" sz="2600" b="1" dirty="0" smtClean="0"/>
              <a:t>Overpopulation</a:t>
            </a:r>
            <a:r>
              <a:rPr lang="en-US" altLang="en-US" sz="2600" dirty="0" smtClean="0"/>
              <a:t> is best defined as</a:t>
            </a:r>
            <a:br>
              <a:rPr lang="en-US" altLang="en-US" sz="2600" dirty="0" smtClean="0"/>
            </a:br>
            <a:endParaRPr lang="en-US" altLang="en-US" sz="2600" dirty="0" smtClean="0"/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sz="2200" dirty="0" smtClean="0"/>
              <a:t>a higher </a:t>
            </a:r>
            <a:r>
              <a:rPr lang="en-US" altLang="en-US" sz="2200" dirty="0" smtClean="0"/>
              <a:t>number of people </a:t>
            </a:r>
            <a:r>
              <a:rPr lang="en-US" sz="2200" dirty="0" smtClean="0"/>
              <a:t>in one place </a:t>
            </a:r>
            <a:r>
              <a:rPr lang="en-US" altLang="en-US" sz="2200" dirty="0" smtClean="0"/>
              <a:t>than </a:t>
            </a:r>
            <a:br>
              <a:rPr lang="en-US" altLang="en-US" sz="2200" dirty="0" smtClean="0"/>
            </a:br>
            <a:r>
              <a:rPr lang="en-US" altLang="en-US" sz="2200" dirty="0" smtClean="0"/>
              <a:t>anywhere else.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more people crowded together </a:t>
            </a:r>
            <a:r>
              <a:rPr lang="en-US" sz="2200" dirty="0" smtClean="0"/>
              <a:t>in one place </a:t>
            </a:r>
            <a:r>
              <a:rPr lang="en-US" altLang="en-US" sz="2200" dirty="0" smtClean="0"/>
              <a:t>than </a:t>
            </a:r>
            <a:r>
              <a:rPr lang="en-US" sz="2200" dirty="0" smtClean="0"/>
              <a:t>in </a:t>
            </a:r>
            <a:br>
              <a:rPr lang="en-US" sz="2200" dirty="0" smtClean="0"/>
            </a:br>
            <a:r>
              <a:rPr lang="en-US" altLang="en-US" sz="2200" dirty="0" smtClean="0"/>
              <a:t>other places.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the same concept as population density.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too many people for the environment’s carrying </a:t>
            </a:r>
            <a:br>
              <a:rPr lang="en-US" altLang="en-US" sz="2200" dirty="0" smtClean="0"/>
            </a:br>
            <a:r>
              <a:rPr lang="en-US" altLang="en-US" sz="2200" dirty="0" smtClean="0"/>
              <a:t>capacity.</a:t>
            </a:r>
          </a:p>
          <a:p>
            <a:pPr marL="1143000" lvl="1" indent="-448056" eaLnBrk="1" hangingPunct="1">
              <a:spcBef>
                <a:spcPts val="600"/>
              </a:spcBef>
              <a:spcAft>
                <a:spcPts val="1200"/>
              </a:spcAft>
              <a:buFont typeface="+mj-lt"/>
              <a:buAutoNum type="alphaUcPeriod"/>
            </a:pPr>
            <a:r>
              <a:rPr lang="en-US" altLang="en-US" sz="2200" dirty="0" smtClean="0"/>
              <a:t>faster growth rates than </a:t>
            </a:r>
            <a:r>
              <a:rPr lang="en-US" sz="2200" dirty="0" smtClean="0"/>
              <a:t>those </a:t>
            </a:r>
            <a:r>
              <a:rPr lang="en-US" altLang="en-US" sz="2200" dirty="0" smtClean="0"/>
              <a:t>seen in the 1990s.</a:t>
            </a: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15479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sldNum="0" hdr="0" dt="0"/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MS PGothic" panose="020B0600070205080204" pitchFamily="34" charset="-128"/>
          <a:cs typeface="Times New Roman" charset="0"/>
        </a:defRPr>
      </a:lvl5pPr>
      <a:lvl6pPr marL="457189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6pPr>
      <a:lvl7pPr marL="914377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7pPr>
      <a:lvl8pPr marL="1371566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8pPr>
      <a:lvl9pPr marL="1828754" algn="l" rtl="0" fontAlgn="base">
        <a:spcBef>
          <a:spcPct val="5000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Times New Roman" charset="0"/>
          <a:cs typeface="Times New Roman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Geneva" charset="0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pitchFamily="-106" charset="-128"/>
          <a:cs typeface="Geneva" charset="0"/>
        </a:defRPr>
      </a:lvl5pPr>
      <a:lvl6pPr marL="2514537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726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8914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103" indent="-22859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-6334"/>
            <a:ext cx="9144000" cy="1077218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/>
              <a:t>Key Issue 4: Why Do Local </a:t>
            </a:r>
            <a:r>
              <a:rPr lang="en-US" altLang="en-US" dirty="0" smtClean="0"/>
              <a:t>Languages </a:t>
            </a:r>
            <a:r>
              <a:rPr lang="en-US" altLang="en-US" dirty="0"/>
              <a:t>Survive?</a:t>
            </a:r>
            <a:r>
              <a:rPr lang="en-US" dirty="0" smtClean="0"/>
              <a:t> </a:t>
            </a: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11480" y="1280160"/>
            <a:ext cx="829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What two competing geographic trends does language display? 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2. What kinds of actions have nations and groups of people done to preserve language?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3. What are some examples of extinct languages?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 What is the difference between an Isolated language and an unchanging language? 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5. What has helped the language Hebrew survive and grow?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34291"/>
            <a:ext cx="8229600" cy="4959927"/>
          </a:xfrm>
        </p:spPr>
        <p:txBody>
          <a:bodyPr/>
          <a:lstStyle/>
          <a:p>
            <a:r>
              <a:rPr lang="en-US" sz="3000" dirty="0" smtClean="0"/>
              <a:t>The US has had a program since 2003 that fights to preserve endangered languages.</a:t>
            </a:r>
          </a:p>
          <a:p>
            <a:r>
              <a:rPr lang="en-US" sz="3000" dirty="0" smtClean="0"/>
              <a:t>The European Union has identified 60 local languages that people are trying to preserve. </a:t>
            </a:r>
          </a:p>
          <a:p>
            <a:r>
              <a:rPr lang="en-US" sz="3000" dirty="0" smtClean="0"/>
              <a:t>Recent efforts have bolstered languages belonging to the Celtic-branch of the Indo-European. </a:t>
            </a:r>
          </a:p>
          <a:p>
            <a:r>
              <a:rPr lang="en-US" sz="3000" dirty="0" smtClean="0"/>
              <a:t>Celtic languages give insights to the cultural heritage of places that now speak English. 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593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Brythonic Celtic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722" y="659380"/>
            <a:ext cx="8504555" cy="6149376"/>
          </a:xfrm>
        </p:spPr>
        <p:txBody>
          <a:bodyPr/>
          <a:lstStyle/>
          <a:p>
            <a:r>
              <a:rPr lang="en-US" sz="2200" dirty="0" smtClean="0"/>
              <a:t>The Celtic Branch is divided into Goidelic and Brythonic groups. </a:t>
            </a:r>
          </a:p>
          <a:p>
            <a:r>
              <a:rPr lang="en-US" sz="2200" dirty="0" smtClean="0"/>
              <a:t>A 2014 census found 580,000 Welsh speakers in Wales, 23% of the population. </a:t>
            </a:r>
          </a:p>
          <a:p>
            <a:r>
              <a:rPr lang="en-US" sz="2200" dirty="0" smtClean="0"/>
              <a:t>Wales is part of the UK</a:t>
            </a:r>
            <a:r>
              <a:rPr lang="en-US" sz="2200" dirty="0"/>
              <a:t>, but </a:t>
            </a:r>
            <a:r>
              <a:rPr lang="en-US" sz="2200" dirty="0" smtClean="0"/>
              <a:t>is autonomous. 150,000 Welsh speakers have been identified in England as well.</a:t>
            </a:r>
          </a:p>
          <a:p>
            <a:r>
              <a:rPr lang="en-US" sz="2200" dirty="0" smtClean="0"/>
              <a:t>In 1988 the Education Act made Welsh language training a compulsory subject in all schools. Schools added Welsh history and Music. </a:t>
            </a:r>
          </a:p>
          <a:p>
            <a:r>
              <a:rPr lang="en-US" sz="2200" dirty="0" smtClean="0"/>
              <a:t>In 2011 the UK made Welsh an the official language of Wales. </a:t>
            </a:r>
          </a:p>
          <a:p>
            <a:r>
              <a:rPr lang="en-US" sz="2200" dirty="0" smtClean="0"/>
              <a:t>All local governments and utility companies are obligated to provide services in Welsh. </a:t>
            </a:r>
          </a:p>
          <a:p>
            <a:r>
              <a:rPr lang="en-US" sz="2200" dirty="0" smtClean="0"/>
              <a:t>BBC produces entertainment in the Welsh language.  </a:t>
            </a:r>
          </a:p>
          <a:p>
            <a:r>
              <a:rPr lang="en-US" sz="2200" dirty="0" smtClean="0"/>
              <a:t>73% on the census reported they had no Welsh </a:t>
            </a:r>
            <a:r>
              <a:rPr lang="en-US" sz="2200" dirty="0" smtClean="0"/>
              <a:t>language </a:t>
            </a:r>
            <a:r>
              <a:rPr lang="en-US" sz="2200" dirty="0" smtClean="0"/>
              <a:t>skills.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/>
              <a:t>4.2 Welsh Language Distribution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8948" y="3125001"/>
            <a:ext cx="35082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Figure 5-40: Welsh becomes less spoken closer to the English-Wales border. </a:t>
            </a:r>
          </a:p>
        </p:txBody>
      </p:sp>
      <p:pic>
        <p:nvPicPr>
          <p:cNvPr id="2" name="Picture 1" descr="TCL_12e_Figure_05_40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93" y="671148"/>
            <a:ext cx="4833851" cy="59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Cornish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01040"/>
            <a:ext cx="4923155" cy="5189113"/>
          </a:xfrm>
        </p:spPr>
        <p:txBody>
          <a:bodyPr/>
          <a:lstStyle/>
          <a:p>
            <a:r>
              <a:rPr lang="en-US" sz="2400" dirty="0" smtClean="0"/>
              <a:t>The last know native speaker of Cornish died in 1777. </a:t>
            </a:r>
          </a:p>
          <a:p>
            <a:r>
              <a:rPr lang="en-US" sz="2400" dirty="0" smtClean="0"/>
              <a:t>Cornish was revived in the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century. </a:t>
            </a:r>
          </a:p>
          <a:p>
            <a:r>
              <a:rPr lang="en-US" sz="2400" dirty="0" smtClean="0"/>
              <a:t>In 2008 several Cornish language advocacy groups agreed to a standard system of writing. </a:t>
            </a:r>
          </a:p>
          <a:p>
            <a:r>
              <a:rPr lang="en-US" sz="2400" dirty="0" smtClean="0"/>
              <a:t>In 2011 a census found 557 people in the UK claimed fluency in the language. </a:t>
            </a:r>
          </a:p>
          <a:p>
            <a:r>
              <a:rPr lang="en-US" sz="2400" dirty="0" smtClean="0"/>
              <a:t>It is taught in grade school and adult evening courses and is used in some church services.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280" y="1355407"/>
            <a:ext cx="3617207" cy="3506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7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685801"/>
            <a:ext cx="4953635" cy="5146024"/>
          </a:xfrm>
        </p:spPr>
        <p:txBody>
          <a:bodyPr/>
          <a:lstStyle/>
          <a:p>
            <a:r>
              <a:rPr lang="en-US" sz="2400" dirty="0" smtClean="0"/>
              <a:t>Brittany like </a:t>
            </a:r>
            <a:r>
              <a:rPr lang="en-US" sz="2400" dirty="0" smtClean="0"/>
              <a:t>Cornwall </a:t>
            </a:r>
            <a:r>
              <a:rPr lang="en-US" sz="2400" dirty="0" smtClean="0"/>
              <a:t>is an isolated peninsula that juts out into the Atlantic Ocean and is part of France. </a:t>
            </a:r>
          </a:p>
          <a:p>
            <a:r>
              <a:rPr lang="en-US" sz="2400" dirty="0" smtClean="0"/>
              <a:t>The number of speakers has declined from around 1 million in 1950 to around 200,000 today. </a:t>
            </a:r>
          </a:p>
          <a:p>
            <a:r>
              <a:rPr lang="en-US" sz="2400" dirty="0" smtClean="0"/>
              <a:t>¾ of the speakers are over the age of 65. Putting the language at risk. </a:t>
            </a:r>
          </a:p>
          <a:p>
            <a:r>
              <a:rPr lang="en-US" sz="2400" dirty="0" smtClean="0"/>
              <a:t>French is required and is the principal language of instruction in school and government</a:t>
            </a:r>
            <a:r>
              <a:rPr lang="en-US" sz="2600" dirty="0" smtClean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317" y="1588770"/>
            <a:ext cx="3311496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6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Irish </a:t>
            </a:r>
            <a:r>
              <a:rPr lang="en-US" altLang="en-US" dirty="0"/>
              <a:t>Language Distribution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92584" y="823626"/>
            <a:ext cx="5347400" cy="618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sz="2000" dirty="0" smtClean="0"/>
              <a:t>Irish </a:t>
            </a:r>
            <a:r>
              <a:rPr lang="en-US" sz="2000" dirty="0"/>
              <a:t>is far less common in Northern Ireland than in Ireland. Remote areas have </a:t>
            </a:r>
            <a:r>
              <a:rPr lang="en-US" sz="2000" dirty="0" smtClean="0"/>
              <a:t>the </a:t>
            </a:r>
            <a:r>
              <a:rPr lang="en-US" sz="2000" dirty="0"/>
              <a:t>highest proportion of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Irish </a:t>
            </a:r>
            <a:r>
              <a:rPr lang="en-US" sz="2000" dirty="0"/>
              <a:t>speakers. </a:t>
            </a:r>
            <a:endParaRPr lang="en-US" sz="2000" dirty="0" smtClean="0"/>
          </a:p>
          <a:p>
            <a:r>
              <a:rPr lang="en-US" sz="2000" dirty="0" smtClean="0"/>
              <a:t>In the 1300’s the Irish were forbidden to speak their own language in the presence of their English masters. </a:t>
            </a:r>
          </a:p>
          <a:p>
            <a:r>
              <a:rPr lang="en-US" sz="2000" dirty="0" smtClean="0"/>
              <a:t>Today 1.3 million people say they speak Irish occasionally and 94,000 say they speak it daily.</a:t>
            </a:r>
          </a:p>
          <a:p>
            <a:r>
              <a:rPr lang="en-US" sz="2000" dirty="0" smtClean="0"/>
              <a:t>Increase in use: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Street signs 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Irish Rock </a:t>
            </a:r>
          </a:p>
          <a:p>
            <a:pPr marL="457200" indent="-457200">
              <a:buAutoNum type="alphaLcPeriod"/>
            </a:pPr>
            <a:r>
              <a:rPr lang="en-US" sz="2000" dirty="0" smtClean="0"/>
              <a:t>TV entertainment and broadcasting </a:t>
            </a:r>
          </a:p>
          <a:p>
            <a:r>
              <a:rPr lang="en-US" sz="2000" dirty="0" smtClean="0"/>
              <a:t>The goal is to distinguish themselves from the English.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</p:txBody>
      </p:sp>
      <p:pic>
        <p:nvPicPr>
          <p:cNvPr id="2" name="Picture 1" descr="TCL_12e_Figure_05_43_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984" y="1174146"/>
            <a:ext cx="3301959" cy="429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Isolated and Extinct Languages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1041"/>
            <a:ext cx="8229600" cy="6001643"/>
          </a:xfrm>
        </p:spPr>
        <p:txBody>
          <a:bodyPr/>
          <a:lstStyle/>
          <a:p>
            <a:r>
              <a:rPr lang="en-US" sz="2400" dirty="0" smtClean="0"/>
              <a:t>Some languages bear no similarity to other languages. Isolation from others has helped to preserve some of these languages </a:t>
            </a:r>
          </a:p>
          <a:p>
            <a:r>
              <a:rPr lang="en-US" sz="2400" dirty="0" smtClean="0"/>
              <a:t>An Isolated language is a language that is unrelated to any other and therefore not attached to any language family.</a:t>
            </a:r>
          </a:p>
          <a:p>
            <a:r>
              <a:rPr lang="en-US" sz="2400" dirty="0" smtClean="0"/>
              <a:t>An isolated language arises because the speakers of that language have limited interaction with speakers of other languages. </a:t>
            </a:r>
          </a:p>
          <a:p>
            <a:r>
              <a:rPr lang="en-US" sz="2400" dirty="0" smtClean="0"/>
              <a:t>Learned as a first language</a:t>
            </a:r>
          </a:p>
          <a:p>
            <a:r>
              <a:rPr lang="en-US" sz="2400" dirty="0" smtClean="0"/>
              <a:t>6 out of 82 isolated languages are considered vigorous languages; more likely to survive, the others are in considered to be in danger </a:t>
            </a:r>
          </a:p>
          <a:p>
            <a:r>
              <a:rPr lang="en-US" sz="2400" dirty="0" smtClean="0"/>
              <a:t>Example: Basque –Europe-Pyrenees Mountain N. of Spain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4462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Basque</a:t>
            </a:r>
            <a:r>
              <a:rPr lang="en-US" altLang="en-US" dirty="0"/>
              <a:t>: An Isolated Language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10652" y="5863128"/>
            <a:ext cx="71226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Figure 5-46: Basque is an isolated language considered vigorous because it is used in daily </a:t>
            </a:r>
            <a:r>
              <a:rPr lang="en-US" sz="2000" dirty="0" smtClean="0"/>
              <a:t>life.</a:t>
            </a:r>
            <a:endParaRPr lang="en-US" sz="2000" dirty="0"/>
          </a:p>
        </p:txBody>
      </p:sp>
      <p:pic>
        <p:nvPicPr>
          <p:cNvPr id="2" name="Picture 1" descr="TCL_12e_Figure_05_46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3290"/>
            <a:ext cx="9144000" cy="514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Isolated </a:t>
            </a:r>
            <a:r>
              <a:rPr lang="en-US" altLang="en-US" dirty="0"/>
              <a:t>Languages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1106" y="5856345"/>
            <a:ext cx="83017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Figure 5-45: Isolated languages cannot be tied to any language families. Many isolated languages are endangered or have gone extinct.</a:t>
            </a:r>
          </a:p>
        </p:txBody>
      </p:sp>
      <p:pic>
        <p:nvPicPr>
          <p:cNvPr id="2" name="Picture 1" descr="TCL_12e_Figure_05_45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4" y="928517"/>
            <a:ext cx="9147029" cy="461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0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Unchanging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77241"/>
            <a:ext cx="8229600" cy="5183954"/>
          </a:xfrm>
        </p:spPr>
        <p:txBody>
          <a:bodyPr/>
          <a:lstStyle/>
          <a:p>
            <a:r>
              <a:rPr lang="en-US" dirty="0" smtClean="0"/>
              <a:t>Icelandic is not an isolated language because it is in the North Germanic group of the Germanic Branch. </a:t>
            </a:r>
          </a:p>
          <a:p>
            <a:r>
              <a:rPr lang="en-US" dirty="0" smtClean="0"/>
              <a:t>Icelandic is significant. Over the past 1,000 years it has changed less than any other language in the Germanic branch. </a:t>
            </a:r>
          </a:p>
          <a:p>
            <a:r>
              <a:rPr lang="en-US" dirty="0" smtClean="0"/>
              <a:t>Icelandic speakers had very little contact with other speakers.</a:t>
            </a:r>
          </a:p>
          <a:p>
            <a:r>
              <a:rPr lang="en-US" dirty="0" smtClean="0"/>
              <a:t>Less opportunities to learn new words.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868681"/>
            <a:ext cx="8229600" cy="5189113"/>
          </a:xfrm>
        </p:spPr>
        <p:txBody>
          <a:bodyPr/>
          <a:lstStyle/>
          <a:p>
            <a:r>
              <a:rPr lang="en-US" sz="2400" dirty="0" smtClean="0"/>
              <a:t>The distribution of a language is a measure of the fate of a cultural group.</a:t>
            </a:r>
          </a:p>
          <a:p>
            <a:r>
              <a:rPr lang="en-US" sz="2400" dirty="0" smtClean="0"/>
              <a:t>English has diffused around the world from a small island in northwestern Europe because of the dominance of England and the United States over other territory on Earth’s surface. </a:t>
            </a:r>
            <a:endParaRPr lang="en-US" sz="2400" dirty="0" smtClean="0"/>
          </a:p>
          <a:p>
            <a:r>
              <a:rPr lang="en-US" sz="2400" dirty="0" smtClean="0"/>
              <a:t>Language </a:t>
            </a:r>
            <a:r>
              <a:rPr lang="en-US" sz="2400" dirty="0" smtClean="0"/>
              <a:t>displays the two competing geographic trends of globalization and local diversity. </a:t>
            </a:r>
            <a:r>
              <a:rPr lang="en-US" sz="2400" dirty="0" smtClean="0"/>
              <a:t>(Survive or Extinction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English has become the principal language of communication and interaction for the entire world. </a:t>
            </a:r>
          </a:p>
          <a:p>
            <a:r>
              <a:rPr lang="en-US" sz="2400" dirty="0" smtClean="0"/>
              <a:t>At the same time, local languages endangered by the global dominance of English are being protected and preserved.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52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Extinct Languages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01039"/>
            <a:ext cx="8229600" cy="5509200"/>
          </a:xfrm>
        </p:spPr>
        <p:txBody>
          <a:bodyPr/>
          <a:lstStyle/>
          <a:p>
            <a:r>
              <a:rPr lang="en-US" sz="2000" dirty="0" smtClean="0"/>
              <a:t>Is a language that was once used by people in daily activities but is no longer in use.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367 languages have become extinct. A rate of 6 per year since 1950.</a:t>
            </a:r>
          </a:p>
          <a:p>
            <a:r>
              <a:rPr lang="en-US" sz="2000" dirty="0" smtClean="0"/>
              <a:t>UN has identified 231 recently extinct languages.</a:t>
            </a:r>
          </a:p>
          <a:p>
            <a:r>
              <a:rPr lang="en-US" sz="2000" dirty="0" smtClean="0"/>
              <a:t>Examples of extinct languages;</a:t>
            </a:r>
          </a:p>
          <a:p>
            <a:pPr marL="514350" indent="-514350">
              <a:buAutoNum type="alphaLcPeriod"/>
            </a:pPr>
            <a:r>
              <a:rPr lang="en-US" sz="2000" dirty="0" smtClean="0"/>
              <a:t>Liv-Uralic Family-Latvia-2013</a:t>
            </a:r>
          </a:p>
          <a:p>
            <a:pPr marL="514350" indent="-514350">
              <a:buAutoNum type="alphaLcPeriod"/>
            </a:pPr>
            <a:r>
              <a:rPr lang="en-US" sz="2000" dirty="0" smtClean="0"/>
              <a:t>Clallam-language spoken in Washington/Vancouver Island 2014</a:t>
            </a:r>
          </a:p>
          <a:p>
            <a:pPr marL="514350" indent="-514350">
              <a:buAutoNum type="alphaLcPeriod"/>
            </a:pPr>
            <a:r>
              <a:rPr lang="en-US" sz="2000" dirty="0" smtClean="0"/>
              <a:t>Peru-500 languages prior to Spanish Colonization-92 survived today. </a:t>
            </a:r>
          </a:p>
          <a:p>
            <a:pPr marL="514350" indent="-514350">
              <a:buAutoNum type="alphaLcPeriod"/>
            </a:pPr>
            <a:r>
              <a:rPr lang="en-US" sz="2000" dirty="0" smtClean="0"/>
              <a:t>US 74 languages now extinct, Native American Languages primarily from the West. </a:t>
            </a:r>
          </a:p>
          <a:p>
            <a:r>
              <a:rPr lang="en-US" sz="2000" dirty="0" smtClean="0"/>
              <a:t>The loss of language is a reflection of globalization. To be part of a global economy and culture, people choose to use widely used language, leaving their traditional or indigenous language to disappear.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3609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and Growing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0"/>
            <a:ext cx="4054475" cy="3884140"/>
          </a:xfrm>
        </p:spPr>
        <p:txBody>
          <a:bodyPr/>
          <a:lstStyle/>
          <a:p>
            <a:r>
              <a:rPr lang="en-US" sz="1600" dirty="0" smtClean="0"/>
              <a:t>Isolated languages continue to be identified and documented and entirely new languages are invented.</a:t>
            </a:r>
          </a:p>
          <a:p>
            <a:r>
              <a:rPr lang="en-US" sz="1600" dirty="0" smtClean="0"/>
              <a:t>New language; India-Koro Aka 1,500 speakers in NE India. </a:t>
            </a:r>
          </a:p>
          <a:p>
            <a:r>
              <a:rPr lang="en-US" sz="1600" dirty="0" smtClean="0"/>
              <a:t>Hebrew is an example of a language that was once rarely used but is more commonly used now. </a:t>
            </a:r>
          </a:p>
          <a:p>
            <a:r>
              <a:rPr lang="en-US" sz="1600" dirty="0" smtClean="0"/>
              <a:t>Hebrew survived mainly because of the Bible and Christian Old Testament were written in Jewish. </a:t>
            </a:r>
          </a:p>
          <a:p>
            <a:r>
              <a:rPr lang="en-US" sz="1600" dirty="0" smtClean="0"/>
              <a:t>The establishment of Israel as an independent country in 1948 and the adoption of both Arabic and Hebrew as the nations official languages helped preserve the language. </a:t>
            </a:r>
          </a:p>
          <a:p>
            <a:r>
              <a:rPr lang="en-US" sz="1600" dirty="0" smtClean="0"/>
              <a:t>The revival efforts began with Eliezer Ben- Yehuda, he is credited for the invention of 4,000 new Hebrew words.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70481"/>
            <a:ext cx="4542107" cy="324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8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Languages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560813"/>
            <a:ext cx="8229600" cy="5611387"/>
          </a:xfrm>
        </p:spPr>
        <p:txBody>
          <a:bodyPr/>
          <a:lstStyle/>
          <a:p>
            <a:r>
              <a:rPr lang="en-US" sz="2400" dirty="0" smtClean="0"/>
              <a:t>Many languages are threatened with extinction.</a:t>
            </a:r>
          </a:p>
          <a:p>
            <a:r>
              <a:rPr lang="en-US" sz="2400" dirty="0" err="1" smtClean="0"/>
              <a:t>Ethnologue</a:t>
            </a:r>
            <a:r>
              <a:rPr lang="en-US" sz="2400" dirty="0" smtClean="0"/>
              <a:t> considers 2,447 of the world’s 7,102 languages to be endangered. </a:t>
            </a:r>
          </a:p>
          <a:p>
            <a:r>
              <a:rPr lang="en-US" sz="2400" dirty="0" smtClean="0"/>
              <a:t>Varies in the UN 2,348 are in danger. </a:t>
            </a:r>
          </a:p>
          <a:p>
            <a:r>
              <a:rPr lang="en-US" sz="2400" dirty="0" smtClean="0"/>
              <a:t>Reasons for endangered languages;</a:t>
            </a:r>
            <a:endParaRPr lang="en-US" sz="2400" dirty="0"/>
          </a:p>
          <a:p>
            <a:pPr marL="514350" indent="-514350">
              <a:buAutoNum type="arabicPeriod"/>
            </a:pPr>
            <a:r>
              <a:rPr lang="en-US" sz="2400" dirty="0" smtClean="0"/>
              <a:t>Childbearing generation is not capable of teaching language.</a:t>
            </a:r>
          </a:p>
          <a:p>
            <a:pPr marL="514350" indent="-514350">
              <a:buAutoNum type="arabicPeriod"/>
            </a:pPr>
            <a:r>
              <a:rPr lang="en-US" sz="2400" dirty="0" smtClean="0"/>
              <a:t>Fluent speakers are older and dying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- UNSECO 1,531-endangered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a. 598 considered vulnerable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b. 646 definitely endangered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c. 528 severely endangered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d. 528 critically endangered</a:t>
            </a:r>
          </a:p>
          <a:p>
            <a:pPr marL="0" indent="0">
              <a:buNone/>
            </a:pPr>
            <a:endParaRPr lang="en-US" sz="24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41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Languages in Trouble </a:t>
            </a:r>
          </a:p>
        </p:txBody>
      </p:sp>
      <p:pic>
        <p:nvPicPr>
          <p:cNvPr id="2" name="Picture 1" descr="TCL_12e_Table_05_01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5" y="746754"/>
            <a:ext cx="6126187" cy="44196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8160" y="5501640"/>
            <a:ext cx="7452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Majority of these regions are dominated by only one widely used institutional language. Either English or Spanish.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58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Languages in the South Pacific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141413"/>
            <a:ext cx="4511675" cy="5041380"/>
          </a:xfrm>
        </p:spPr>
        <p:txBody>
          <a:bodyPr/>
          <a:lstStyle/>
          <a:p>
            <a:r>
              <a:rPr lang="en-US" sz="2400" dirty="0" smtClean="0"/>
              <a:t>British colonization during the early nineteenth century has allowed English to be the most widely used language in Australia and New Zealand. </a:t>
            </a:r>
          </a:p>
          <a:p>
            <a:r>
              <a:rPr lang="en-US" sz="2400" dirty="0" smtClean="0"/>
              <a:t>In both these two places languages that predated British rule have survived. </a:t>
            </a:r>
          </a:p>
          <a:p>
            <a:r>
              <a:rPr lang="en-US" sz="2400" dirty="0" smtClean="0"/>
              <a:t>Both countries have adopted different policies with regard to preserving indigenous languages.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762" y="1141413"/>
            <a:ext cx="3368926" cy="22418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42" y="3540183"/>
            <a:ext cx="3793808" cy="289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0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Australia and New Zealand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926573"/>
            <a:ext cx="4481195" cy="5238357"/>
          </a:xfrm>
        </p:spPr>
        <p:txBody>
          <a:bodyPr/>
          <a:lstStyle/>
          <a:p>
            <a:r>
              <a:rPr lang="en-US" sz="2000" dirty="0" smtClean="0"/>
              <a:t>Australia had 211 living indigenous languages. </a:t>
            </a:r>
          </a:p>
          <a:p>
            <a:r>
              <a:rPr lang="en-US" sz="2000" dirty="0" smtClean="0"/>
              <a:t>English is the primary language of instruction. </a:t>
            </a:r>
            <a:endParaRPr lang="en-US" sz="2000" dirty="0"/>
          </a:p>
          <a:p>
            <a:r>
              <a:rPr lang="en-US" sz="2000" dirty="0" smtClean="0"/>
              <a:t>1% of the population is Aboriginal, but the country </a:t>
            </a:r>
            <a:r>
              <a:rPr lang="en-US" sz="2000" dirty="0" smtClean="0"/>
              <a:t>has </a:t>
            </a:r>
            <a:r>
              <a:rPr lang="en-US" sz="2000" dirty="0" smtClean="0"/>
              <a:t>made efforts in preserving their culture. </a:t>
            </a:r>
          </a:p>
          <a:p>
            <a:r>
              <a:rPr lang="en-US" sz="2000" dirty="0" smtClean="0"/>
              <a:t>Prior though Australia established strict immigration polices that required English as entrance into the country. </a:t>
            </a:r>
          </a:p>
          <a:p>
            <a:r>
              <a:rPr lang="en-US" sz="2000" dirty="0" smtClean="0"/>
              <a:t>Test were administered by immigration officers. In 1957 those test were eliminated.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493" y="1700403"/>
            <a:ext cx="4308507" cy="284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Australia and New Zealand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90" y="560813"/>
            <a:ext cx="8229600" cy="6666440"/>
          </a:xfrm>
        </p:spPr>
        <p:txBody>
          <a:bodyPr/>
          <a:lstStyle/>
          <a:p>
            <a:r>
              <a:rPr lang="en-US" sz="2400" dirty="0" smtClean="0"/>
              <a:t>14% of the population in New Zealand are descendants of the Polynesian people who migrated there about 1,000 years ago. </a:t>
            </a:r>
          </a:p>
          <a:p>
            <a:r>
              <a:rPr lang="en-US" sz="2400" dirty="0" smtClean="0"/>
              <a:t>New Zealand has adopted policies to preserve the Maori language. It’s one of the 3 official languages in this countries.  </a:t>
            </a:r>
          </a:p>
          <a:p>
            <a:r>
              <a:rPr lang="en-US" sz="2400" dirty="0" smtClean="0"/>
              <a:t>The </a:t>
            </a:r>
            <a:r>
              <a:rPr lang="en-US" sz="2400" dirty="0" err="1" smtClean="0"/>
              <a:t>Ethnologue</a:t>
            </a:r>
            <a:r>
              <a:rPr lang="en-US" sz="2400" dirty="0" smtClean="0"/>
              <a:t> has classified Maori as an endangered language because of its older speaking population. </a:t>
            </a:r>
          </a:p>
          <a:p>
            <a:r>
              <a:rPr lang="en-US" sz="2400" dirty="0" smtClean="0"/>
              <a:t>Unlike Australia, New Zealand has imposed a language requirement for immigrants.</a:t>
            </a:r>
          </a:p>
          <a:p>
            <a:r>
              <a:rPr lang="en-US" sz="2400" dirty="0" smtClean="0"/>
              <a:t>Immigrants must already be fluent in English.</a:t>
            </a:r>
          </a:p>
          <a:p>
            <a:pPr marL="0" indent="0">
              <a:buNone/>
            </a:pPr>
            <a:r>
              <a:rPr lang="en-US" sz="2400" dirty="0" smtClean="0"/>
              <a:t>       - Provides free English lessons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Makes exceptions 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- Few Asian immigrants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3698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Endangered Languages in North America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762000"/>
            <a:ext cx="4012911" cy="5647187"/>
          </a:xfrm>
        </p:spPr>
        <p:txBody>
          <a:bodyPr/>
          <a:lstStyle/>
          <a:p>
            <a:r>
              <a:rPr lang="en-US" sz="1920" dirty="0" smtClean="0"/>
              <a:t>United States has 61 languages in trouble and 142 languages dying, according to </a:t>
            </a:r>
            <a:r>
              <a:rPr lang="en-US" sz="1920" dirty="0" err="1" smtClean="0"/>
              <a:t>Ethnologue</a:t>
            </a:r>
            <a:r>
              <a:rPr lang="en-US" sz="1920" dirty="0" smtClean="0"/>
              <a:t>.</a:t>
            </a:r>
          </a:p>
          <a:p>
            <a:r>
              <a:rPr lang="en-US" sz="1920" dirty="0" smtClean="0"/>
              <a:t>UN has different numbers, 25 definitely endangered, 35 severely endangered and 74 critically endangered languages. </a:t>
            </a:r>
          </a:p>
          <a:p>
            <a:r>
              <a:rPr lang="en-US" sz="1920" dirty="0" smtClean="0"/>
              <a:t>The endangered languages were once spoken by large numbers of Native Americans. </a:t>
            </a:r>
          </a:p>
          <a:p>
            <a:r>
              <a:rPr lang="en-US" sz="1920" dirty="0" smtClean="0"/>
              <a:t>Five endangered Native Languages are reawakening. </a:t>
            </a:r>
          </a:p>
          <a:p>
            <a:r>
              <a:rPr lang="en-US" sz="1920" dirty="0" err="1" smtClean="0"/>
              <a:t>Myaamia</a:t>
            </a:r>
            <a:r>
              <a:rPr lang="en-US" sz="1920" dirty="0" smtClean="0"/>
              <a:t>; </a:t>
            </a:r>
            <a:r>
              <a:rPr lang="en-US" sz="1920" dirty="0" err="1" smtClean="0"/>
              <a:t>Darly</a:t>
            </a:r>
            <a:r>
              <a:rPr lang="en-US" sz="1920" dirty="0" smtClean="0"/>
              <a:t> Baldwin bilingual speaker, is teaching his children the language. First and only fluent speakers in the world. </a:t>
            </a:r>
            <a:endParaRPr lang="en-US" sz="19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322" y="1066367"/>
            <a:ext cx="3125723" cy="469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-16162"/>
            <a:ext cx="9144000" cy="5847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MS PGothic" panose="020B0600070205080204" pitchFamily="34" charset="-128"/>
                <a:cs typeface="+mj-cs"/>
              </a:defRPr>
            </a:lvl1pPr>
            <a:lvl2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2pPr>
            <a:lvl3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3pPr>
            <a:lvl4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4pPr>
            <a:lvl5pPr algn="l" rtl="0" eaLnBrk="0" fontAlgn="base" hangingPunct="0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MS PGothic" panose="020B0600070205080204" pitchFamily="34" charset="-128"/>
                <a:cs typeface="Times New Roman" charset="0"/>
              </a:defRPr>
            </a:lvl5pPr>
            <a:lvl6pPr marL="457189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6pPr>
            <a:lvl7pPr marL="914377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7pPr>
            <a:lvl8pPr marL="1371566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8pPr>
            <a:lvl9pPr marL="1828754" algn="l" rtl="0" fontAlgn="base">
              <a:spcBef>
                <a:spcPct val="5000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Times New Roman" charset="0"/>
                <a:cs typeface="Times New Roman" charset="0"/>
              </a:defRPr>
            </a:lvl9pPr>
          </a:lstStyle>
          <a:p>
            <a:r>
              <a:rPr lang="en-US" altLang="en-US" dirty="0" smtClean="0"/>
              <a:t>Critically </a:t>
            </a:r>
            <a:r>
              <a:rPr lang="en-US" altLang="en-US" dirty="0"/>
              <a:t>Endangered U.S. Languages</a:t>
            </a:r>
            <a:endParaRPr lang="en-US" altLang="en-US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07695" y="5912036"/>
            <a:ext cx="63286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891" indent="-342891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32" indent="-28574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anose="020B0600070205080204" pitchFamily="34" charset="-128"/>
              </a:defRPr>
            </a:lvl2pPr>
            <a:lvl3pPr marL="1142971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Geneva" charset="0"/>
              </a:defRPr>
            </a:lvl3pPr>
            <a:lvl4pPr marL="1600160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4pPr>
            <a:lvl5pPr marL="2057349" indent="-228594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Geneva" pitchFamily="-106" charset="-128"/>
                <a:cs typeface="Geneva" charset="0"/>
              </a:defRPr>
            </a:lvl5pPr>
            <a:lvl6pPr marL="2514537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726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8914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103" indent="-228594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Figure 5-38: Dots are located approximately where recently extinct languages were last spoken. </a:t>
            </a:r>
          </a:p>
        </p:txBody>
      </p:sp>
      <p:pic>
        <p:nvPicPr>
          <p:cNvPr id="3" name="Picture 2" descr="TCL_12e_Figure_05_38_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0" y="603672"/>
            <a:ext cx="7851281" cy="525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85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Times New Roman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A5Lect_template">
  <a:themeElements>
    <a:clrScheme name="HA5Lect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A5Lect_template">
      <a:majorFont>
        <a:latin typeface="Arial"/>
        <a:ea typeface="Times New Roman"/>
        <a:cs typeface="Times New Roman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HA5Lec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A5Lect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A5Lect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3981</TotalTime>
  <Words>1412</Words>
  <Application>Microsoft Office PowerPoint</Application>
  <PresentationFormat>On-screen Show (4:3)</PresentationFormat>
  <Paragraphs>140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Geneva</vt:lpstr>
      <vt:lpstr>Times</vt:lpstr>
      <vt:lpstr>Times New Roman</vt:lpstr>
      <vt:lpstr>HA5Lect_template</vt:lpstr>
      <vt:lpstr>1_HA5Lect_template</vt:lpstr>
      <vt:lpstr>PowerPoint Presentation</vt:lpstr>
      <vt:lpstr>Language </vt:lpstr>
      <vt:lpstr>Endangered Languages </vt:lpstr>
      <vt:lpstr>PowerPoint Presentation</vt:lpstr>
      <vt:lpstr>Endangered Languages in the South Pacific </vt:lpstr>
      <vt:lpstr>Australia and New Zealand </vt:lpstr>
      <vt:lpstr>Australia and New Zealand </vt:lpstr>
      <vt:lpstr>Endangered Languages in North America </vt:lpstr>
      <vt:lpstr>PowerPoint Presentation</vt:lpstr>
      <vt:lpstr>Preserving Languages</vt:lpstr>
      <vt:lpstr>Brythonic Celtic </vt:lpstr>
      <vt:lpstr>PowerPoint Presentation</vt:lpstr>
      <vt:lpstr>Cornish </vt:lpstr>
      <vt:lpstr>Breton</vt:lpstr>
      <vt:lpstr>PowerPoint Presentation</vt:lpstr>
      <vt:lpstr>Isolated and Extinct Languages </vt:lpstr>
      <vt:lpstr>PowerPoint Presentation</vt:lpstr>
      <vt:lpstr>PowerPoint Presentation</vt:lpstr>
      <vt:lpstr>Unchanging language </vt:lpstr>
      <vt:lpstr>Extinct Languages </vt:lpstr>
      <vt:lpstr>New and Growing Languages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Reviewer 1</dc:creator>
  <cp:lastModifiedBy>Aparicio, Abraham (aaparicio@psusd.us)</cp:lastModifiedBy>
  <cp:revision>341</cp:revision>
  <dcterms:created xsi:type="dcterms:W3CDTF">2016-05-22T06:40:43Z</dcterms:created>
  <dcterms:modified xsi:type="dcterms:W3CDTF">2020-01-14T17:25:02Z</dcterms:modified>
</cp:coreProperties>
</file>