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3"/>
  </p:notesMasterIdLst>
  <p:sldIdLst>
    <p:sldId id="356" r:id="rId3"/>
    <p:sldId id="359" r:id="rId4"/>
    <p:sldId id="360" r:id="rId5"/>
    <p:sldId id="329" r:id="rId6"/>
    <p:sldId id="358" r:id="rId7"/>
    <p:sldId id="330" r:id="rId8"/>
    <p:sldId id="362" r:id="rId9"/>
    <p:sldId id="363" r:id="rId10"/>
    <p:sldId id="361" r:id="rId11"/>
    <p:sldId id="3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45">
          <p15:clr>
            <a:srgbClr val="A4A3A4"/>
          </p15:clr>
        </p15:guide>
        <p15:guide id="4" orient="horz" pos="4024">
          <p15:clr>
            <a:srgbClr val="A4A3A4"/>
          </p15:clr>
        </p15:guide>
        <p15:guide id="5" orient="horz" pos="1129">
          <p15:clr>
            <a:srgbClr val="A4A3A4"/>
          </p15:clr>
        </p15:guide>
        <p15:guide id="6" orient="horz" pos="1746">
          <p15:clr>
            <a:srgbClr val="A4A3A4"/>
          </p15:clr>
        </p15:guide>
        <p15:guide id="7" pos="1003">
          <p15:clr>
            <a:srgbClr val="A4A3A4"/>
          </p15:clr>
        </p15:guide>
        <p15:guide id="8" pos="5545">
          <p15:clr>
            <a:srgbClr val="A4A3A4"/>
          </p15:clr>
        </p15:guide>
        <p15:guide id="9" pos="299">
          <p15:clr>
            <a:srgbClr val="A4A3A4"/>
          </p15:clr>
        </p15:guide>
        <p15:guide id="10" pos="7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2511" autoAdjust="0"/>
  </p:normalViewPr>
  <p:slideViewPr>
    <p:cSldViewPr snapToGrid="0" showGuides="1">
      <p:cViewPr varScale="1">
        <p:scale>
          <a:sx n="63" d="100"/>
          <a:sy n="63" d="100"/>
        </p:scale>
        <p:origin x="1458" y="72"/>
      </p:cViewPr>
      <p:guideLst>
        <p:guide orient="horz" pos="2160"/>
        <p:guide pos="2880"/>
        <p:guide orient="horz" pos="445"/>
        <p:guide orient="horz" pos="4024"/>
        <p:guide orient="horz" pos="1129"/>
        <p:guide orient="horz" pos="1746"/>
        <p:guide pos="1003"/>
        <p:guide pos="5545"/>
        <p:guide pos="299"/>
        <p:guide pos="7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355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191CF-CBBD-470F-A781-74C183121538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6801B-74BB-4C1C-A11B-88FC5BE2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3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0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3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3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962"/>
            <a:ext cx="9144000" cy="584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9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6162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0" y="6626225"/>
            <a:ext cx="2667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  <a:ea typeface="MS PGothic" charset="0"/>
                <a:cs typeface="MS PGothic" charset="0"/>
              </a:rPr>
              <a:t>© 2017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46907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5pPr>
      <a:lvl6pPr marL="457189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6pPr>
      <a:lvl7pPr marL="914377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7pPr>
      <a:lvl8pPr marL="1371566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8pPr>
      <a:lvl9pPr marL="1828754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0" y="6626225"/>
            <a:ext cx="2667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  <a:ea typeface="MS PGothic" charset="0"/>
                <a:cs typeface="MS PGothic" charset="0"/>
              </a:rPr>
              <a:t>© 2017 Pearson Education, Inc. </a:t>
            </a: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0" y="-336"/>
            <a:ext cx="9144000" cy="1077218"/>
          </a:xfrm>
          <a:prstGeom prst="rect">
            <a:avLst/>
          </a:prstGeom>
          <a:solidFill>
            <a:srgbClr val="333399"/>
          </a:solidFill>
        </p:spPr>
        <p:txBody>
          <a:bodyPr/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marL="347663" indent="0" eaLnBrk="1" hangingPunct="1"/>
            <a:r>
              <a:rPr lang="en-US" altLang="en-US" dirty="0" smtClean="0">
                <a:solidFill>
                  <a:srgbClr val="FFFFFF"/>
                </a:solidFill>
              </a:rPr>
              <a:t>Key Issue 1. Where Are the World’s People Distributed?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358774" y="1430566"/>
            <a:ext cx="8562975" cy="475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800" indent="-685800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600" b="1" dirty="0" smtClean="0"/>
              <a:t>Overpopulation</a:t>
            </a:r>
            <a:r>
              <a:rPr lang="en-US" altLang="en-US" sz="2600" dirty="0" smtClean="0"/>
              <a:t> is best defined as</a:t>
            </a:r>
            <a:br>
              <a:rPr lang="en-US" altLang="en-US" sz="2600" dirty="0" smtClean="0"/>
            </a:br>
            <a:endParaRPr lang="en-US" altLang="en-US" sz="2600" dirty="0" smtClean="0"/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sz="2200" dirty="0" smtClean="0"/>
              <a:t>a higher </a:t>
            </a:r>
            <a:r>
              <a:rPr lang="en-US" altLang="en-US" sz="2200" dirty="0" smtClean="0"/>
              <a:t>number of people </a:t>
            </a:r>
            <a:r>
              <a:rPr lang="en-US" sz="2200" dirty="0" smtClean="0"/>
              <a:t>in one place </a:t>
            </a:r>
            <a:r>
              <a:rPr lang="en-US" altLang="en-US" sz="2200" dirty="0" smtClean="0"/>
              <a:t>than </a:t>
            </a:r>
            <a:br>
              <a:rPr lang="en-US" altLang="en-US" sz="2200" dirty="0" smtClean="0"/>
            </a:br>
            <a:r>
              <a:rPr lang="en-US" altLang="en-US" sz="2200" dirty="0" smtClean="0"/>
              <a:t>anywhere else.</a:t>
            </a:r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200" dirty="0" smtClean="0"/>
              <a:t>more people crowded together </a:t>
            </a:r>
            <a:r>
              <a:rPr lang="en-US" sz="2200" dirty="0" smtClean="0"/>
              <a:t>in one place </a:t>
            </a:r>
            <a:r>
              <a:rPr lang="en-US" altLang="en-US" sz="2200" dirty="0" smtClean="0"/>
              <a:t>than </a:t>
            </a:r>
            <a:r>
              <a:rPr lang="en-US" sz="2200" dirty="0" smtClean="0"/>
              <a:t>in </a:t>
            </a:r>
            <a:br>
              <a:rPr lang="en-US" sz="2200" dirty="0" smtClean="0"/>
            </a:br>
            <a:r>
              <a:rPr lang="en-US" altLang="en-US" sz="2200" dirty="0" smtClean="0"/>
              <a:t>other places.</a:t>
            </a:r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200" dirty="0" smtClean="0"/>
              <a:t>the same concept as population density.</a:t>
            </a:r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200" dirty="0" smtClean="0"/>
              <a:t>too many people for the environment’s carrying </a:t>
            </a:r>
            <a:br>
              <a:rPr lang="en-US" altLang="en-US" sz="2200" dirty="0" smtClean="0"/>
            </a:br>
            <a:r>
              <a:rPr lang="en-US" altLang="en-US" sz="2200" dirty="0" smtClean="0"/>
              <a:t>capacity.</a:t>
            </a:r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200" dirty="0" smtClean="0"/>
              <a:t>faster growth rates than </a:t>
            </a:r>
            <a:r>
              <a:rPr lang="en-US" sz="2200" dirty="0" smtClean="0"/>
              <a:t>those </a:t>
            </a:r>
            <a:r>
              <a:rPr lang="en-US" altLang="en-US" sz="2200" dirty="0" smtClean="0"/>
              <a:t>seen in the 1990s.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54794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5pPr>
      <a:lvl6pPr marL="457189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6pPr>
      <a:lvl7pPr marL="914377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7pPr>
      <a:lvl8pPr marL="1371566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8pPr>
      <a:lvl9pPr marL="1828754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39887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Why </a:t>
            </a:r>
            <a:r>
              <a:rPr lang="en-US" kern="0" dirty="0"/>
              <a:t>Might Ethnicities Face Conflicts?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495" y="1296140"/>
            <a:ext cx="80786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is the difference between nationality and ethnicity?</a:t>
            </a:r>
          </a:p>
          <a:p>
            <a:pPr marL="342900" indent="-342900">
              <a:buAutoNum type="arabicPeriod"/>
            </a:pPr>
            <a:r>
              <a:rPr lang="en-US" sz="2800" dirty="0"/>
              <a:t>Is Tiger Woods African American? </a:t>
            </a:r>
            <a:r>
              <a:rPr lang="en-US" sz="28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Why is ethnicity and nationality complicated in the UK?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Why is Nationalism </a:t>
            </a:r>
            <a:r>
              <a:rPr lang="en-US" sz="2800" dirty="0"/>
              <a:t>both </a:t>
            </a:r>
            <a:r>
              <a:rPr lang="en-US" sz="2800" dirty="0" smtClean="0"/>
              <a:t>identified as a centripetal </a:t>
            </a:r>
            <a:r>
              <a:rPr lang="en-US" sz="2800" dirty="0"/>
              <a:t>force and centrifugal </a:t>
            </a:r>
            <a:r>
              <a:rPr lang="en-US" sz="2800" dirty="0" smtClean="0"/>
              <a:t>force?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 What are the reasons ethnicities face conflict?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898"/>
            <a:ext cx="9144000" cy="878889"/>
          </a:xfrm>
        </p:spPr>
        <p:txBody>
          <a:bodyPr/>
          <a:lstStyle/>
          <a:p>
            <a:r>
              <a:rPr lang="en-US" dirty="0"/>
              <a:t>What are the reasons ethnicities face conflict?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62237"/>
          </a:xfrm>
        </p:spPr>
        <p:txBody>
          <a:bodyPr/>
          <a:lstStyle/>
          <a:p>
            <a:r>
              <a:rPr lang="en-US" sz="2400" dirty="0"/>
              <a:t>1.Tension and conflict can occur when only one ethnicity is recognized nationally. </a:t>
            </a:r>
            <a:endParaRPr lang="en-US" sz="2400" dirty="0" smtClean="0"/>
          </a:p>
          <a:p>
            <a:r>
              <a:rPr lang="en-US" sz="2400" dirty="0"/>
              <a:t>2. The structures and classifications within nations can create conflict. </a:t>
            </a:r>
            <a:endParaRPr lang="en-US" sz="2400" dirty="0" smtClean="0"/>
          </a:p>
          <a:p>
            <a:r>
              <a:rPr lang="en-US" sz="2400" dirty="0"/>
              <a:t>3. Nationalism can also be a centrifugal force, which can do the opposite. Nationalism can divide people the same way in can unite them. </a:t>
            </a:r>
            <a:endParaRPr lang="en-US" sz="2400" dirty="0" smtClean="0"/>
          </a:p>
          <a:p>
            <a:r>
              <a:rPr lang="en-US" sz="2400" dirty="0"/>
              <a:t>4. The desire of a ethnic state after colonization and the actions of groups can create conflict with in ethnicities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Ethnicities and </a:t>
            </a:r>
            <a:r>
              <a:rPr lang="en-US" dirty="0" smtClean="0"/>
              <a:t>Nationalities: Canada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946" y="872836"/>
            <a:ext cx="8645236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Nationality is the identity with a group of people who share legal attachment and personal allegiance to a particular country. Where they vote, where they perform civic duties, or where there passport is obtained 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Ethnicity identifies groups with distinct ancestry and culture.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Ethnicity does not always correspond to nationality. Therefore sorting out ethnicity and nationality as a result is </a:t>
            </a:r>
            <a:r>
              <a:rPr lang="en-US" dirty="0" smtClean="0"/>
              <a:t>challenging.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b="1" u="sng" dirty="0" smtClean="0"/>
              <a:t>Canada </a:t>
            </a:r>
            <a:r>
              <a:rPr lang="en-US" dirty="0" smtClean="0"/>
              <a:t>the distinction between ethnicity and nationality is less clear and controversial.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Question: Is </a:t>
            </a:r>
            <a:r>
              <a:rPr lang="en-US" b="1" u="sng" dirty="0" smtClean="0"/>
              <a:t>“Quebecois”</a:t>
            </a:r>
            <a:r>
              <a:rPr lang="en-US" b="1" u="sng" dirty="0"/>
              <a:t> </a:t>
            </a:r>
            <a:r>
              <a:rPr lang="en-US" dirty="0" smtClean="0"/>
              <a:t>a separate nationality from the English speaking parts of Canada?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cultural differences can give the </a:t>
            </a:r>
            <a:r>
              <a:rPr lang="en-US" b="1" u="sng" dirty="0" smtClean="0"/>
              <a:t>Quebec government </a:t>
            </a:r>
            <a:r>
              <a:rPr lang="en-US" dirty="0" smtClean="0"/>
              <a:t>a stronger case for </a:t>
            </a:r>
            <a:r>
              <a:rPr lang="en-US" b="1" u="sng" dirty="0" smtClean="0"/>
              <a:t>independence. </a:t>
            </a:r>
          </a:p>
          <a:p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1.Tension </a:t>
            </a:r>
            <a:r>
              <a:rPr lang="en-US" b="1" u="sng" dirty="0"/>
              <a:t>and conflict can occur when only one ethnicity is recognized nationally.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769" y="1099848"/>
            <a:ext cx="6114252" cy="46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-16162"/>
            <a:ext cx="9144000" cy="584776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dirty="0" smtClean="0"/>
              <a:t>Ethnicities </a:t>
            </a:r>
            <a:r>
              <a:rPr lang="en-US" altLang="en-US" dirty="0"/>
              <a:t>and </a:t>
            </a:r>
            <a:r>
              <a:rPr lang="en-US" altLang="en-US" dirty="0" smtClean="0"/>
              <a:t>Nationalities: US</a:t>
            </a:r>
            <a:endParaRPr lang="en-US" alt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8775" y="708429"/>
            <a:ext cx="8397298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dirty="0" smtClean="0"/>
              <a:t>United </a:t>
            </a:r>
            <a:r>
              <a:rPr lang="en-US" altLang="en-US" sz="2000" dirty="0" smtClean="0"/>
              <a:t>States: </a:t>
            </a:r>
            <a:r>
              <a:rPr lang="en-US" altLang="en-US" sz="2000" dirty="0"/>
              <a:t>shared nationality by many different </a:t>
            </a:r>
            <a:r>
              <a:rPr lang="en-US" altLang="en-US" sz="2000" dirty="0" smtClean="0"/>
              <a:t>ethnicities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1400" b="1" dirty="0" smtClean="0"/>
              <a:t>Tiger Woods</a:t>
            </a:r>
            <a:r>
              <a:rPr lang="en-US" altLang="en-US" sz="1400" b="1" dirty="0" smtClean="0"/>
              <a:t>: </a:t>
            </a:r>
            <a:r>
              <a:rPr lang="en-US" altLang="en-US" sz="1400" dirty="0" smtClean="0"/>
              <a:t>Nationality: American, Ethnicity: “</a:t>
            </a:r>
            <a:r>
              <a:rPr lang="en-US" altLang="en-US" sz="1400" dirty="0" err="1" smtClean="0"/>
              <a:t>Cablinasian</a:t>
            </a:r>
            <a:r>
              <a:rPr lang="en-US" altLang="en-US" sz="1400" dirty="0" smtClean="0"/>
              <a:t>”</a:t>
            </a:r>
            <a:endParaRPr lang="en-US" altLang="en-US" sz="1400" dirty="0"/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1400" dirty="0" smtClean="0"/>
              <a:t>Father: Mix of African American, Native American and possibly Chinese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1400" dirty="0" smtClean="0"/>
              <a:t>Mother: Thai, Chinese, and Dutch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1400" b="1" u="sng" dirty="0" smtClean="0"/>
              <a:t>Mr. </a:t>
            </a:r>
            <a:r>
              <a:rPr lang="en-US" altLang="en-US" sz="1400" b="1" u="sng" dirty="0" err="1" smtClean="0"/>
              <a:t>Aparicio</a:t>
            </a:r>
            <a:r>
              <a:rPr lang="en-US" altLang="en-US" sz="1400" b="1" u="sng" dirty="0" smtClean="0"/>
              <a:t>: </a:t>
            </a:r>
            <a:r>
              <a:rPr lang="en-US" altLang="en-US" sz="1400" dirty="0" smtClean="0"/>
              <a:t>Nationality American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1400" dirty="0" smtClean="0"/>
              <a:t>Ethnicity: Mexican/Hispanic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1400" dirty="0" smtClean="0"/>
              <a:t>Race: Non-White (limited choices)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1400" dirty="0" smtClean="0"/>
              <a:t>Father</a:t>
            </a:r>
            <a:r>
              <a:rPr lang="en-US" altLang="en-US" sz="1400" dirty="0"/>
              <a:t>: </a:t>
            </a:r>
            <a:r>
              <a:rPr lang="en-US" altLang="en-US" sz="1400" dirty="0" smtClean="0"/>
              <a:t>Michoacán, Mexico </a:t>
            </a:r>
            <a:endParaRPr lang="en-US" altLang="en-US" sz="1400" dirty="0"/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1400" dirty="0" smtClean="0"/>
              <a:t>Mother: Mexico City, Mexico </a:t>
            </a:r>
          </a:p>
          <a:p>
            <a:pPr marL="342897" indent="-285750" eaLnBrk="1" hangingPunct="1">
              <a:spcBef>
                <a:spcPts val="600"/>
              </a:spcBef>
              <a:spcAft>
                <a:spcPts val="1200"/>
              </a:spcAft>
            </a:pPr>
            <a:endParaRPr lang="en-US" altLang="en-US" sz="1800" dirty="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endParaRPr lang="en-US" altLang="en-US" sz="1800" dirty="0"/>
          </a:p>
          <a:p>
            <a:pPr marL="57147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770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9091"/>
          </a:xfrm>
        </p:spPr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Ethnicities </a:t>
            </a:r>
            <a:r>
              <a:rPr lang="en-US" altLang="en-US" dirty="0"/>
              <a:t>and </a:t>
            </a:r>
            <a:r>
              <a:rPr lang="en-US" altLang="en-US" dirty="0" smtClean="0"/>
              <a:t>Nationalities: UK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1141412"/>
            <a:ext cx="5315240" cy="5478423"/>
          </a:xfrm>
        </p:spPr>
        <p:txBody>
          <a:bodyPr/>
          <a:lstStyle/>
          <a:p>
            <a:r>
              <a:rPr lang="en-US" sz="1400" dirty="0"/>
              <a:t>Most people in Ireland have an Irish ethnicity </a:t>
            </a:r>
            <a:r>
              <a:rPr lang="en-US" sz="1400" dirty="0" smtClean="0"/>
              <a:t>and </a:t>
            </a:r>
            <a:r>
              <a:rPr lang="en-US" sz="1400" dirty="0"/>
              <a:t>nationality.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But </a:t>
            </a:r>
            <a:r>
              <a:rPr lang="en-US" sz="1400" dirty="0"/>
              <a:t>the labeled ethnicities of the United Kingdom </a:t>
            </a:r>
            <a:r>
              <a:rPr lang="en-US" sz="1400" dirty="0" smtClean="0"/>
              <a:t>may </a:t>
            </a:r>
            <a:r>
              <a:rPr lang="en-US" sz="1400" dirty="0"/>
              <a:t>also identify as their own nationalities instead of British.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Rory </a:t>
            </a:r>
            <a:r>
              <a:rPr lang="en-US" sz="1400" dirty="0" err="1" smtClean="0"/>
              <a:t>Mcllroy</a:t>
            </a:r>
            <a:r>
              <a:rPr lang="en-US" sz="1400" dirty="0" smtClean="0"/>
              <a:t>, a golfer identifies himself as an Irish National, and UK national. His ethnicity is Irish.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Ireland accepts as citizens anyone from Northern Ireland who so chooses to be part of The Republic.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Question? Does the UK contain one nationality or does it contain four nationalities; English, Scottish, Welsh and Irish?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Each of these places have governments with political authority.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Each territory fields a team during the World Cup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b="1" u="sng" dirty="0" smtClean="0"/>
              <a:t>2. The structures and classifications within nations can create conflict. </a:t>
            </a:r>
            <a:endParaRPr lang="en-US" sz="1400" b="1" u="sng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68" y="1141413"/>
            <a:ext cx="2931431" cy="3323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49" y="4567217"/>
            <a:ext cx="2630096" cy="14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65" y="923278"/>
            <a:ext cx="8587670" cy="555536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Nationalism </a:t>
            </a:r>
            <a:r>
              <a:rPr lang="en-US" sz="2000" dirty="0" smtClean="0"/>
              <a:t>is </a:t>
            </a:r>
            <a:r>
              <a:rPr lang="en-US" sz="2000" dirty="0" smtClean="0"/>
              <a:t> the loyalty and devotion to a nationality. Nationalism typically promotes a sense of national consciousness that exalts one nation above all others and emphasizes its culture and interests as opposed to those of other nationalities.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People display nationalism by supporting a country that preserves and enhances the culture and attitudes of their nationality.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States foster nationalism by promoting symbols of the country, such as flags and songs.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Nationalism is an important example of a </a:t>
            </a:r>
            <a:r>
              <a:rPr lang="en-US" sz="2000" b="1" u="sng" dirty="0" smtClean="0"/>
              <a:t>centripetal force</a:t>
            </a:r>
            <a:r>
              <a:rPr lang="en-US" sz="2000" dirty="0" smtClean="0"/>
              <a:t>, which is an attitude that tends to unify people and enhance support for a state.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 smtClean="0"/>
              <a:t>3. Nationalism can also be a centrifugal force, which can do the opposite. Nationalism can divide people the same way in can unite them</a:t>
            </a:r>
            <a:r>
              <a:rPr lang="en-US" sz="2000" b="1" u="sng" dirty="0" smtClean="0"/>
              <a:t>. 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0089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Nationalism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413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Republics of the Soviet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852258"/>
            <a:ext cx="5004817" cy="6555641"/>
          </a:xfrm>
        </p:spPr>
        <p:txBody>
          <a:bodyPr/>
          <a:lstStyle/>
          <a:p>
            <a:r>
              <a:rPr lang="en-US" sz="1800" dirty="0"/>
              <a:t>The Soviet Union was an especially prominent example of a multinational state until its collapse in the early 1990s.</a:t>
            </a:r>
          </a:p>
          <a:p>
            <a:r>
              <a:rPr lang="en-US" sz="1800" dirty="0"/>
              <a:t>The 15 republics that once constituted the Soviet Union are now independent countries. </a:t>
            </a:r>
          </a:p>
          <a:p>
            <a:r>
              <a:rPr lang="en-US" sz="1800" dirty="0"/>
              <a:t>When the Soviet Union existed, its 15 republics were based on the 15 largest ethnicities. </a:t>
            </a:r>
          </a:p>
          <a:p>
            <a:r>
              <a:rPr lang="en-US" sz="1800" dirty="0"/>
              <a:t>Less numerous ethnicities were not given the same level of recognition. </a:t>
            </a:r>
          </a:p>
          <a:p>
            <a:r>
              <a:rPr lang="en-US" sz="1800" dirty="0"/>
              <a:t>With the breakup a number of these less numerous ethnicities are now divided among more than one </a:t>
            </a:r>
            <a:r>
              <a:rPr lang="en-US" sz="1800" dirty="0" smtClean="0"/>
              <a:t>state.</a:t>
            </a:r>
          </a:p>
          <a:p>
            <a:r>
              <a:rPr lang="en-US" sz="1800" dirty="0" smtClean="0"/>
              <a:t>Russia </a:t>
            </a:r>
            <a:r>
              <a:rPr lang="en-US" sz="1800" dirty="0"/>
              <a:t>is an especially prominent example of a state with major difficulties in keeping all of its ethnicities contented.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09" y="0"/>
            <a:ext cx="2409118" cy="383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25" y="3774128"/>
            <a:ext cx="3772233" cy="27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Ethnicities in South Asia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391" y="1416620"/>
            <a:ext cx="3742554" cy="3483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517" y="1012054"/>
            <a:ext cx="42790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India and Pakistan provide a vivid example of what happens when independence comes to colonies that contain two major ethnicities.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British rule the country was divided into three separate countries. Pakistan, India and Bangladesh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Hindu and Muslims had experienced tremendous tension and conflict between the two. Primarily over territory and religious tensions.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Gandhi argued and advocated for a single nation.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Mass migration in the late 1940’s, migrants were attacked by extremist on both sides.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293" y="5184559"/>
            <a:ext cx="3471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4. The desire of a ethnic state after colonization and the actions of groups can create conflict with in ethnicities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163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Multinational </a:t>
            </a:r>
            <a:r>
              <a:rPr lang="en-US" dirty="0"/>
              <a:t>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45725"/>
            <a:ext cx="4561982" cy="4033608"/>
          </a:xfrm>
        </p:spPr>
        <p:txBody>
          <a:bodyPr/>
          <a:lstStyle/>
          <a:p>
            <a:r>
              <a:rPr lang="en-US" sz="2000" dirty="0"/>
              <a:t>In some multi-ethnic states, ethnicities all contribute cultural features to the formation of a single nationality. </a:t>
            </a:r>
          </a:p>
          <a:p>
            <a:r>
              <a:rPr lang="en-US" sz="2000" dirty="0"/>
              <a:t>Belgium is divided among the Dutch-speaking Flemish and the French-speaking Walloons. </a:t>
            </a:r>
          </a:p>
          <a:p>
            <a:r>
              <a:rPr lang="en-US" sz="2000" dirty="0"/>
              <a:t>Both groups consider themselves belonging to the Belgian nationality. </a:t>
            </a:r>
          </a:p>
          <a:p>
            <a:r>
              <a:rPr lang="en-US" sz="2000" dirty="0"/>
              <a:t>Other multi-ethnic states, known as multinational states, contain two ethnic groups with traditions of self-determination that agree to coexist peacefully by recognizing each other as distinct nationalities.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980" y="1290878"/>
            <a:ext cx="3808676" cy="37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Times New Roman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Times New Roman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885</Words>
  <Application>Microsoft Office PowerPoint</Application>
  <PresentationFormat>On-screen Show (4:3)</PresentationFormat>
  <Paragraphs>105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Geneva</vt:lpstr>
      <vt:lpstr>Times</vt:lpstr>
      <vt:lpstr>Times New Roman</vt:lpstr>
      <vt:lpstr>HA5Lect_template</vt:lpstr>
      <vt:lpstr>1_HA5Lect_template</vt:lpstr>
      <vt:lpstr>PowerPoint Presentation</vt:lpstr>
      <vt:lpstr>Ethnicities and Nationalities: Canada </vt:lpstr>
      <vt:lpstr>Canada </vt:lpstr>
      <vt:lpstr>PowerPoint Presentation</vt:lpstr>
      <vt:lpstr> Ethnicities and Nationalities: UK </vt:lpstr>
      <vt:lpstr>PowerPoint Presentation</vt:lpstr>
      <vt:lpstr>Republics of the Soviet Union</vt:lpstr>
      <vt:lpstr>Ethnicities in South Asia </vt:lpstr>
      <vt:lpstr>Example 1: Multinational States </vt:lpstr>
      <vt:lpstr>What are the reasons ethnicities face conflict?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 1</dc:creator>
  <cp:lastModifiedBy>Aparicio, Abraham (aaparicio@psusd.us)</cp:lastModifiedBy>
  <cp:revision>362</cp:revision>
  <dcterms:created xsi:type="dcterms:W3CDTF">2016-05-22T06:40:43Z</dcterms:created>
  <dcterms:modified xsi:type="dcterms:W3CDTF">2019-03-22T20:42:53Z</dcterms:modified>
</cp:coreProperties>
</file>