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6" d="100"/>
          <a:sy n="116" d="100"/>
        </p:scale>
        <p:origin x="16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5/6/2019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5/6/2019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Chapter 9 Review APHUG </a:t>
            </a:r>
            <a:endParaRPr lang="en-US" dirty="0"/>
          </a:p>
        </p:txBody>
      </p:sp>
      <p:sp>
        <p:nvSpPr>
          <p:cNvPr id="5" name="Text Placeholder 4"/>
          <p:cNvSpPr>
            <a:spLocks noGrp="1"/>
          </p:cNvSpPr>
          <p:nvPr>
            <p:ph type="body" idx="1"/>
          </p:nvPr>
        </p:nvSpPr>
        <p:spPr/>
        <p:txBody>
          <a:bodyPr>
            <a:normAutofit/>
          </a:bodyPr>
          <a:lstStyle/>
          <a:p>
            <a:r>
              <a:rPr lang="en-US" sz="6000" dirty="0" smtClean="0"/>
              <a:t>Food and Agriculture </a:t>
            </a:r>
            <a:endParaRPr lang="en-US" sz="6000" dirty="0"/>
          </a:p>
        </p:txBody>
      </p:sp>
    </p:spTree>
    <p:extLst>
      <p:ext uri="{BB962C8B-B14F-4D97-AF65-F5344CB8AC3E}">
        <p14:creationId xmlns:p14="http://schemas.microsoft.com/office/powerpoint/2010/main" val="908568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3" y="753228"/>
            <a:ext cx="9884279" cy="1080938"/>
          </a:xfrm>
        </p:spPr>
        <p:txBody>
          <a:bodyPr/>
          <a:lstStyle/>
          <a:p>
            <a:r>
              <a:rPr lang="en-US" dirty="0"/>
              <a:t>Dietary Energy Needs</a:t>
            </a:r>
            <a:br>
              <a:rPr lang="en-US" dirty="0"/>
            </a:br>
            <a:endParaRPr lang="en-US" dirty="0"/>
          </a:p>
        </p:txBody>
      </p:sp>
      <p:sp>
        <p:nvSpPr>
          <p:cNvPr id="3" name="Content Placeholder 2"/>
          <p:cNvSpPr>
            <a:spLocks noGrp="1"/>
          </p:cNvSpPr>
          <p:nvPr>
            <p:ph idx="1"/>
          </p:nvPr>
        </p:nvSpPr>
        <p:spPr>
          <a:xfrm>
            <a:off x="220717" y="2081048"/>
            <a:ext cx="10436773" cy="4193628"/>
          </a:xfrm>
        </p:spPr>
        <p:txBody>
          <a:bodyPr>
            <a:normAutofit fontScale="85000" lnSpcReduction="20000"/>
          </a:bodyPr>
          <a:lstStyle/>
          <a:p>
            <a:r>
              <a:rPr lang="en-US" dirty="0"/>
              <a:t>Dietary Energy Needs</a:t>
            </a:r>
          </a:p>
          <a:p>
            <a:r>
              <a:rPr lang="en-US" dirty="0"/>
              <a:t>*To maintain a moderate level of physical activity according to the U.N. Food and Agricultural Organization, the average person needs to consume a minimum of 1,844 kcal per day.</a:t>
            </a:r>
          </a:p>
          <a:p>
            <a:r>
              <a:rPr lang="en-US" dirty="0"/>
              <a:t>*Worldwide, the average consumption per day is 2,902 kcal per day, which is already well above the recommended minimum.</a:t>
            </a:r>
          </a:p>
          <a:p>
            <a:r>
              <a:rPr lang="en-US" dirty="0"/>
              <a:t>* This shows that a majority of people eat enough food to survive. </a:t>
            </a:r>
          </a:p>
          <a:p>
            <a:r>
              <a:rPr lang="en-US" dirty="0"/>
              <a:t>*In developed countries, the average person consumes nearly twice the recommended minimum at 3,400 kcal per day. </a:t>
            </a:r>
          </a:p>
          <a:p>
            <a:r>
              <a:rPr lang="en-US" dirty="0"/>
              <a:t>*At the highest consumption worldwide, the United States has an average of 3,800 kcal per day, a large reason why rates of obesity overarch hunger. </a:t>
            </a:r>
          </a:p>
          <a:p>
            <a:r>
              <a:rPr lang="en-US" dirty="0"/>
              <a:t>*In sub-Saharan Africa is only 2,400 which indicates that large percentage of Africans are not getting enough to eat.</a:t>
            </a:r>
          </a:p>
          <a:p>
            <a:r>
              <a:rPr lang="en-US" dirty="0"/>
              <a:t>*Diets are more likely to be deficient in countries where people have to spend a high percentage of their income to obtain food. </a:t>
            </a:r>
          </a:p>
          <a:p>
            <a:endParaRPr lang="en-US" dirty="0"/>
          </a:p>
        </p:txBody>
      </p:sp>
    </p:spTree>
    <p:extLst>
      <p:ext uri="{BB962C8B-B14F-4D97-AF65-F5344CB8AC3E}">
        <p14:creationId xmlns:p14="http://schemas.microsoft.com/office/powerpoint/2010/main" val="2633941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Protein </a:t>
            </a:r>
            <a:endParaRPr lang="en-US" dirty="0"/>
          </a:p>
        </p:txBody>
      </p:sp>
      <p:sp>
        <p:nvSpPr>
          <p:cNvPr id="3" name="Content Placeholder 2"/>
          <p:cNvSpPr>
            <a:spLocks noGrp="1"/>
          </p:cNvSpPr>
          <p:nvPr>
            <p:ph idx="1"/>
          </p:nvPr>
        </p:nvSpPr>
        <p:spPr>
          <a:xfrm>
            <a:off x="346841" y="2128345"/>
            <a:ext cx="9947341" cy="3807844"/>
          </a:xfrm>
        </p:spPr>
        <p:txBody>
          <a:bodyPr>
            <a:normAutofit fontScale="92500" lnSpcReduction="20000"/>
          </a:bodyPr>
          <a:lstStyle/>
          <a:p>
            <a:r>
              <a:rPr lang="en-US" b="1" u="sng" dirty="0"/>
              <a:t>Protein </a:t>
            </a:r>
            <a:endParaRPr lang="en-US" dirty="0"/>
          </a:p>
          <a:p>
            <a:r>
              <a:rPr lang="en-US" dirty="0"/>
              <a:t>*Protein is a nutrient needed for growth and maintenance of the human body. </a:t>
            </a:r>
          </a:p>
          <a:p>
            <a:r>
              <a:rPr lang="en-US" dirty="0"/>
              <a:t>*Many food sources provide protein of varying quantity and quality. </a:t>
            </a:r>
          </a:p>
          <a:p>
            <a:r>
              <a:rPr lang="en-US" dirty="0"/>
              <a:t>*One of the most fundamental differences between developed and developing regions is the primary source of protein. </a:t>
            </a:r>
          </a:p>
          <a:p>
            <a:r>
              <a:rPr lang="en-US" dirty="0"/>
              <a:t>*In developed countries, the leading source of protein is meat products, including beef, pork, and poultry. </a:t>
            </a:r>
          </a:p>
          <a:p>
            <a:r>
              <a:rPr lang="en-US" dirty="0"/>
              <a:t>*Meat accounts for approximately one-third of all protein intake in developed countries, compared to approximately one-tenth in developing ones. In most developing countries, cereal grains provide the largest share of protein.</a:t>
            </a:r>
          </a:p>
          <a:p>
            <a:endParaRPr lang="en-US" dirty="0"/>
          </a:p>
        </p:txBody>
      </p:sp>
    </p:spTree>
    <p:extLst>
      <p:ext uri="{BB962C8B-B14F-4D97-AF65-F5344CB8AC3E}">
        <p14:creationId xmlns:p14="http://schemas.microsoft.com/office/powerpoint/2010/main" val="3870325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Geographer Derwent Whittlesey: Agricultural Regions and Climates </a:t>
            </a:r>
          </a:p>
        </p:txBody>
      </p:sp>
      <p:sp>
        <p:nvSpPr>
          <p:cNvPr id="3" name="Content Placeholder 2"/>
          <p:cNvSpPr>
            <a:spLocks noGrp="1"/>
          </p:cNvSpPr>
          <p:nvPr>
            <p:ph sz="half" idx="1"/>
          </p:nvPr>
        </p:nvSpPr>
        <p:spPr/>
        <p:txBody>
          <a:bodyPr>
            <a:normAutofit fontScale="77500" lnSpcReduction="20000"/>
          </a:bodyPr>
          <a:lstStyle/>
          <a:p>
            <a:r>
              <a:rPr lang="en-US" dirty="0"/>
              <a:t>Geographer Derwent Whittlesey identified 11 main agricultural regions, plus an area where agriculture was nonexistent</a:t>
            </a:r>
            <a:r>
              <a:rPr lang="en-US" dirty="0" smtClean="0"/>
              <a:t>. (Fishing)</a:t>
            </a:r>
            <a:endParaRPr lang="en-US" dirty="0"/>
          </a:p>
          <a:p>
            <a:endParaRPr lang="en-US" dirty="0" smtClean="0"/>
          </a:p>
          <a:p>
            <a:r>
              <a:rPr lang="en-US" dirty="0" smtClean="0"/>
              <a:t>6 </a:t>
            </a:r>
            <a:r>
              <a:rPr lang="en-US" dirty="0"/>
              <a:t>present in developed countries</a:t>
            </a:r>
          </a:p>
          <a:p>
            <a:r>
              <a:rPr lang="en-US" dirty="0"/>
              <a:t>1. Mixed Crop and Livestock</a:t>
            </a:r>
          </a:p>
          <a:p>
            <a:r>
              <a:rPr lang="en-US" dirty="0"/>
              <a:t>2. Dairying</a:t>
            </a:r>
          </a:p>
          <a:p>
            <a:r>
              <a:rPr lang="en-US" dirty="0"/>
              <a:t>3. Grain</a:t>
            </a:r>
          </a:p>
          <a:p>
            <a:r>
              <a:rPr lang="en-US" dirty="0"/>
              <a:t>4. Ranching</a:t>
            </a:r>
          </a:p>
          <a:p>
            <a:r>
              <a:rPr lang="en-US" dirty="0"/>
              <a:t>5. Mediterranean</a:t>
            </a:r>
          </a:p>
          <a:p>
            <a:r>
              <a:rPr lang="en-US" dirty="0"/>
              <a:t>6. Commercial Gardening </a:t>
            </a:r>
          </a:p>
          <a:p>
            <a:pPr marL="0" indent="0">
              <a:buNone/>
            </a:pPr>
            <a:endParaRPr lang="en-US" dirty="0"/>
          </a:p>
        </p:txBody>
      </p:sp>
      <p:sp>
        <p:nvSpPr>
          <p:cNvPr id="4" name="Content Placeholder 3"/>
          <p:cNvSpPr>
            <a:spLocks noGrp="1"/>
          </p:cNvSpPr>
          <p:nvPr>
            <p:ph sz="half" idx="2"/>
          </p:nvPr>
        </p:nvSpPr>
        <p:spPr/>
        <p:txBody>
          <a:bodyPr>
            <a:normAutofit fontScale="77500" lnSpcReduction="20000"/>
          </a:bodyPr>
          <a:lstStyle/>
          <a:p>
            <a:r>
              <a:rPr lang="en-US" dirty="0"/>
              <a:t>– 5 present in developing countries</a:t>
            </a:r>
          </a:p>
          <a:p>
            <a:r>
              <a:rPr lang="en-US" dirty="0"/>
              <a:t>1. Pastoral Nomadism</a:t>
            </a:r>
          </a:p>
          <a:p>
            <a:r>
              <a:rPr lang="en-US" dirty="0"/>
              <a:t>2. Shifting Cultivation (Slash and Burn)</a:t>
            </a:r>
          </a:p>
          <a:p>
            <a:r>
              <a:rPr lang="en-US" dirty="0"/>
              <a:t>3. Intensive Subsistence, wet rice dominant</a:t>
            </a:r>
          </a:p>
          <a:p>
            <a:r>
              <a:rPr lang="en-US" dirty="0"/>
              <a:t>4. Intensive Subsistence, crops other than rice dominant</a:t>
            </a:r>
          </a:p>
          <a:p>
            <a:r>
              <a:rPr lang="en-US" dirty="0"/>
              <a:t>5. Plantation </a:t>
            </a:r>
          </a:p>
          <a:p>
            <a:endParaRPr lang="en-US" dirty="0"/>
          </a:p>
        </p:txBody>
      </p:sp>
    </p:spTree>
    <p:extLst>
      <p:ext uri="{BB962C8B-B14F-4D97-AF65-F5344CB8AC3E}">
        <p14:creationId xmlns:p14="http://schemas.microsoft.com/office/powerpoint/2010/main" val="354239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753228"/>
            <a:ext cx="10010403" cy="1080938"/>
          </a:xfrm>
        </p:spPr>
        <p:txBody>
          <a:bodyPr/>
          <a:lstStyle/>
          <a:p>
            <a:r>
              <a:rPr lang="en-US" dirty="0"/>
              <a:t>Agricultural Regions and Climates </a:t>
            </a:r>
          </a:p>
        </p:txBody>
      </p:sp>
      <p:sp>
        <p:nvSpPr>
          <p:cNvPr id="3" name="Content Placeholder 2"/>
          <p:cNvSpPr>
            <a:spLocks noGrp="1"/>
          </p:cNvSpPr>
          <p:nvPr>
            <p:ph idx="1"/>
          </p:nvPr>
        </p:nvSpPr>
        <p:spPr>
          <a:xfrm>
            <a:off x="283779" y="2033752"/>
            <a:ext cx="10578662" cy="4556234"/>
          </a:xfrm>
        </p:spPr>
        <p:txBody>
          <a:bodyPr>
            <a:normAutofit fontScale="62500" lnSpcReduction="20000"/>
          </a:bodyPr>
          <a:lstStyle/>
          <a:p>
            <a:pPr marL="0" indent="0">
              <a:buNone/>
            </a:pPr>
            <a:r>
              <a:rPr lang="en-US" sz="2500" dirty="0">
                <a:latin typeface="Times New Roman" panose="02020603050405020304" pitchFamily="18" charset="0"/>
                <a:cs typeface="Times New Roman" panose="02020603050405020304" pitchFamily="18" charset="0"/>
              </a:rPr>
              <a:t>5 present in developing countries </a:t>
            </a:r>
          </a:p>
          <a:p>
            <a:pPr marL="0" indent="0">
              <a:buNone/>
            </a:pPr>
            <a:r>
              <a:rPr lang="en-US" sz="2500" b="1" dirty="0">
                <a:latin typeface="Times New Roman" panose="02020603050405020304" pitchFamily="18" charset="0"/>
                <a:cs typeface="Times New Roman" panose="02020603050405020304" pitchFamily="18" charset="0"/>
              </a:rPr>
              <a:t>1. </a:t>
            </a:r>
            <a:r>
              <a:rPr lang="en-US" sz="2500" b="1" u="sng" dirty="0">
                <a:latin typeface="Times New Roman" panose="02020603050405020304" pitchFamily="18" charset="0"/>
                <a:cs typeface="Times New Roman" panose="02020603050405020304" pitchFamily="18" charset="0"/>
              </a:rPr>
              <a:t>Pastoral Nomadism</a:t>
            </a:r>
            <a:r>
              <a:rPr lang="en-US" sz="2500" b="1" dirty="0">
                <a:latin typeface="Times New Roman" panose="02020603050405020304" pitchFamily="18" charset="0"/>
                <a:cs typeface="Times New Roman" panose="02020603050405020304" pitchFamily="18" charset="0"/>
              </a:rPr>
              <a:t>: Drylands of Southwest Asia and North Africa, Central Asia and East Asia </a:t>
            </a:r>
          </a:p>
          <a:p>
            <a:pPr marL="0" indent="0">
              <a:buNone/>
            </a:pPr>
            <a:r>
              <a:rPr lang="en-US" sz="2500" b="1" dirty="0">
                <a:latin typeface="Times New Roman" panose="02020603050405020304" pitchFamily="18" charset="0"/>
                <a:cs typeface="Times New Roman" panose="02020603050405020304" pitchFamily="18" charset="0"/>
              </a:rPr>
              <a:t>2. </a:t>
            </a:r>
            <a:r>
              <a:rPr lang="en-US" sz="2500" b="1" u="sng" dirty="0">
                <a:latin typeface="Times New Roman" panose="02020603050405020304" pitchFamily="18" charset="0"/>
                <a:cs typeface="Times New Roman" panose="02020603050405020304" pitchFamily="18" charset="0"/>
              </a:rPr>
              <a:t>Shifting Cultivation:</a:t>
            </a:r>
            <a:r>
              <a:rPr lang="en-US" sz="2500" b="1" dirty="0">
                <a:latin typeface="Times New Roman" panose="02020603050405020304" pitchFamily="18" charset="0"/>
                <a:cs typeface="Times New Roman" panose="02020603050405020304" pitchFamily="18" charset="0"/>
              </a:rPr>
              <a:t> Regions of Latin America, sub-Saharan Africa and Southeast Asia. </a:t>
            </a:r>
            <a:endParaRPr lang="en-US" sz="2500" b="1" u="sng"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3. </a:t>
            </a:r>
            <a:r>
              <a:rPr lang="en-US" sz="2500" b="1" u="sng" dirty="0">
                <a:latin typeface="Times New Roman" panose="02020603050405020304" pitchFamily="18" charset="0"/>
                <a:cs typeface="Times New Roman" panose="02020603050405020304" pitchFamily="18" charset="0"/>
              </a:rPr>
              <a:t>Intensive Subsistence, wet rice dominant</a:t>
            </a:r>
            <a:r>
              <a:rPr lang="en-US" sz="2500" b="1" dirty="0">
                <a:latin typeface="Times New Roman" panose="02020603050405020304" pitchFamily="18" charset="0"/>
                <a:cs typeface="Times New Roman" panose="02020603050405020304" pitchFamily="18" charset="0"/>
              </a:rPr>
              <a:t>: The large population concentration of East Asia and South Asia</a:t>
            </a:r>
          </a:p>
          <a:p>
            <a:pPr marL="0" indent="0">
              <a:buNone/>
            </a:pPr>
            <a:r>
              <a:rPr lang="en-US" sz="2500" b="1" dirty="0">
                <a:latin typeface="Times New Roman" panose="02020603050405020304" pitchFamily="18" charset="0"/>
                <a:cs typeface="Times New Roman" panose="02020603050405020304" pitchFamily="18" charset="0"/>
              </a:rPr>
              <a:t>4. </a:t>
            </a:r>
            <a:r>
              <a:rPr lang="en-US" sz="2500" b="1" u="sng" dirty="0">
                <a:latin typeface="Times New Roman" panose="02020603050405020304" pitchFamily="18" charset="0"/>
                <a:cs typeface="Times New Roman" panose="02020603050405020304" pitchFamily="18" charset="0"/>
              </a:rPr>
              <a:t>Intensive Subsistence, crops other than rice</a:t>
            </a:r>
            <a:r>
              <a:rPr lang="en-US" sz="2500" b="1" dirty="0">
                <a:latin typeface="Times New Roman" panose="02020603050405020304" pitchFamily="18" charset="0"/>
                <a:cs typeface="Times New Roman" panose="02020603050405020304" pitchFamily="18" charset="0"/>
              </a:rPr>
              <a:t>: The large population concentration of East Asia and South Asia dominant, where growing rice is difficult. </a:t>
            </a:r>
          </a:p>
          <a:p>
            <a:pPr marL="0" indent="0">
              <a:buNone/>
            </a:pPr>
            <a:r>
              <a:rPr lang="en-US" sz="2500" b="1" dirty="0">
                <a:latin typeface="Times New Roman" panose="02020603050405020304" pitchFamily="18" charset="0"/>
                <a:cs typeface="Times New Roman" panose="02020603050405020304" pitchFamily="18" charset="0"/>
              </a:rPr>
              <a:t>5. </a:t>
            </a:r>
            <a:r>
              <a:rPr lang="en-US" sz="2500" b="1" u="sng" dirty="0">
                <a:latin typeface="Times New Roman" panose="02020603050405020304" pitchFamily="18" charset="0"/>
                <a:cs typeface="Times New Roman" panose="02020603050405020304" pitchFamily="18" charset="0"/>
              </a:rPr>
              <a:t>Plantation:</a:t>
            </a:r>
            <a:r>
              <a:rPr lang="en-US" sz="2500" b="1" dirty="0">
                <a:latin typeface="Times New Roman" panose="02020603050405020304" pitchFamily="18" charset="0"/>
                <a:cs typeface="Times New Roman" panose="02020603050405020304" pitchFamily="18" charset="0"/>
              </a:rPr>
              <a:t> Commercial agriculture found in tropical and subtropical developing countries of Latin America, Sub-Saharan Africa, South Asia and Southeast Asia.  </a:t>
            </a:r>
          </a:p>
          <a:p>
            <a:pPr marL="0" indent="0">
              <a:buNone/>
            </a:pPr>
            <a:r>
              <a:rPr lang="en-US" sz="2500" dirty="0">
                <a:latin typeface="Times New Roman" panose="02020603050405020304" pitchFamily="18" charset="0"/>
                <a:cs typeface="Times New Roman" panose="02020603050405020304" pitchFamily="18" charset="0"/>
              </a:rPr>
              <a:t>6 present in developed countries</a:t>
            </a:r>
          </a:p>
          <a:p>
            <a:pPr marL="0" indent="0">
              <a:buNone/>
            </a:pPr>
            <a:r>
              <a:rPr lang="en-US" sz="2500" b="1" dirty="0">
                <a:latin typeface="Times New Roman" panose="02020603050405020304" pitchFamily="18" charset="0"/>
                <a:cs typeface="Times New Roman" panose="02020603050405020304" pitchFamily="18" charset="0"/>
              </a:rPr>
              <a:t>1. </a:t>
            </a:r>
            <a:r>
              <a:rPr lang="en-US" sz="2500" b="1" u="sng" dirty="0">
                <a:latin typeface="Times New Roman" panose="02020603050405020304" pitchFamily="18" charset="0"/>
                <a:cs typeface="Times New Roman" panose="02020603050405020304" pitchFamily="18" charset="0"/>
              </a:rPr>
              <a:t>Mixed Crop and Livestock: </a:t>
            </a:r>
            <a:r>
              <a:rPr lang="en-US" sz="2500" b="1" dirty="0">
                <a:latin typeface="Times New Roman" panose="02020603050405020304" pitchFamily="18" charset="0"/>
                <a:cs typeface="Times New Roman" panose="02020603050405020304" pitchFamily="18" charset="0"/>
              </a:rPr>
              <a:t>The US Midwest and Central Europe </a:t>
            </a:r>
            <a:endParaRPr lang="en-US" sz="2500" b="1" u="sng"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2.</a:t>
            </a:r>
            <a:r>
              <a:rPr lang="en-US" sz="2500" b="1" u="sng" dirty="0">
                <a:latin typeface="Times New Roman" panose="02020603050405020304" pitchFamily="18" charset="0"/>
                <a:cs typeface="Times New Roman" panose="02020603050405020304" pitchFamily="18" charset="0"/>
              </a:rPr>
              <a:t> Dairying:</a:t>
            </a:r>
            <a:r>
              <a:rPr lang="en-US" sz="2500" b="1" dirty="0">
                <a:latin typeface="Times New Roman" panose="02020603050405020304" pitchFamily="18" charset="0"/>
                <a:cs typeface="Times New Roman" panose="02020603050405020304" pitchFamily="18" charset="0"/>
              </a:rPr>
              <a:t> Near population clusters in Northeastern United States, Southeastern Canada and Northwestern Europe. </a:t>
            </a:r>
            <a:endParaRPr lang="en-US" sz="2500" b="1" u="sng"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3. </a:t>
            </a:r>
            <a:r>
              <a:rPr lang="en-US" sz="2500" b="1" u="sng" dirty="0">
                <a:latin typeface="Times New Roman" panose="02020603050405020304" pitchFamily="18" charset="0"/>
                <a:cs typeface="Times New Roman" panose="02020603050405020304" pitchFamily="18" charset="0"/>
              </a:rPr>
              <a:t>Grain:</a:t>
            </a:r>
            <a:r>
              <a:rPr lang="en-US" sz="2500" b="1" dirty="0">
                <a:latin typeface="Times New Roman" panose="02020603050405020304" pitchFamily="18" charset="0"/>
                <a:cs typeface="Times New Roman" panose="02020603050405020304" pitchFamily="18" charset="0"/>
              </a:rPr>
              <a:t> The North-Central US, South-Central Canada, and Eastern Europe.</a:t>
            </a:r>
            <a:endParaRPr lang="en-US" sz="2500" b="1" u="sng"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4.</a:t>
            </a:r>
            <a:r>
              <a:rPr lang="en-US" sz="2500" b="1" u="sng" dirty="0">
                <a:latin typeface="Times New Roman" panose="02020603050405020304" pitchFamily="18" charset="0"/>
                <a:cs typeface="Times New Roman" panose="02020603050405020304" pitchFamily="18" charset="0"/>
              </a:rPr>
              <a:t> Ranching:</a:t>
            </a:r>
            <a:r>
              <a:rPr lang="en-US" sz="2500" b="1" dirty="0">
                <a:latin typeface="Times New Roman" panose="02020603050405020304" pitchFamily="18" charset="0"/>
                <a:cs typeface="Times New Roman" panose="02020603050405020304" pitchFamily="18" charset="0"/>
              </a:rPr>
              <a:t> The drylands of Western North America, Southeastern Latin America, Central Asia, Sub-Saharan Africa and South Pacific.  </a:t>
            </a:r>
            <a:endParaRPr lang="en-US" sz="2500" b="1" u="sng"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5. </a:t>
            </a:r>
            <a:r>
              <a:rPr lang="en-US" sz="2500" b="1" u="sng" dirty="0">
                <a:latin typeface="Times New Roman" panose="02020603050405020304" pitchFamily="18" charset="0"/>
                <a:cs typeface="Times New Roman" panose="02020603050405020304" pitchFamily="18" charset="0"/>
              </a:rPr>
              <a:t>Mediterranean: </a:t>
            </a:r>
            <a:r>
              <a:rPr lang="en-US" sz="2500" b="1" dirty="0">
                <a:latin typeface="Times New Roman" panose="02020603050405020304" pitchFamily="18" charset="0"/>
                <a:cs typeface="Times New Roman" panose="02020603050405020304" pitchFamily="18" charset="0"/>
              </a:rPr>
              <a:t>Lands surrounding the Mediterranean Sea, the Western US and the Southern tip of Africa and Chile. </a:t>
            </a:r>
            <a:endParaRPr lang="en-US" sz="2500" b="1" u="sng" dirty="0">
              <a:latin typeface="Times New Roman" panose="02020603050405020304" pitchFamily="18" charset="0"/>
              <a:cs typeface="Times New Roman" panose="02020603050405020304" pitchFamily="18" charset="0"/>
            </a:endParaRPr>
          </a:p>
          <a:p>
            <a:pPr marL="0" indent="0">
              <a:buNone/>
            </a:pPr>
            <a:r>
              <a:rPr lang="en-US" sz="2500" b="1" dirty="0">
                <a:latin typeface="Times New Roman" panose="02020603050405020304" pitchFamily="18" charset="0"/>
                <a:cs typeface="Times New Roman" panose="02020603050405020304" pitchFamily="18" charset="0"/>
              </a:rPr>
              <a:t>6.</a:t>
            </a:r>
            <a:r>
              <a:rPr lang="en-US" sz="2500" b="1" u="sng" dirty="0">
                <a:latin typeface="Times New Roman" panose="02020603050405020304" pitchFamily="18" charset="0"/>
                <a:cs typeface="Times New Roman" panose="02020603050405020304" pitchFamily="18" charset="0"/>
              </a:rPr>
              <a:t> Commercial Gardening</a:t>
            </a:r>
            <a:r>
              <a:rPr lang="en-US" sz="2500" b="1" dirty="0">
                <a:latin typeface="Times New Roman" panose="02020603050405020304" pitchFamily="18" charset="0"/>
                <a:cs typeface="Times New Roman" panose="02020603050405020304" pitchFamily="18" charset="0"/>
              </a:rPr>
              <a:t>: Southeastern United States and Southeastern Australia  </a:t>
            </a:r>
          </a:p>
          <a:p>
            <a:endParaRPr lang="en-US" dirty="0"/>
          </a:p>
        </p:txBody>
      </p:sp>
    </p:spTree>
    <p:extLst>
      <p:ext uri="{BB962C8B-B14F-4D97-AF65-F5344CB8AC3E}">
        <p14:creationId xmlns:p14="http://schemas.microsoft.com/office/powerpoint/2010/main" val="187997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Agricultural Revolution </a:t>
            </a:r>
          </a:p>
        </p:txBody>
      </p:sp>
      <p:sp>
        <p:nvSpPr>
          <p:cNvPr id="3" name="Content Placeholder 2"/>
          <p:cNvSpPr>
            <a:spLocks noGrp="1"/>
          </p:cNvSpPr>
          <p:nvPr>
            <p:ph idx="1"/>
          </p:nvPr>
        </p:nvSpPr>
        <p:spPr>
          <a:xfrm>
            <a:off x="680321" y="2065284"/>
            <a:ext cx="9866810" cy="4146330"/>
          </a:xfrm>
        </p:spPr>
        <p:txBody>
          <a:bodyPr>
            <a:normAutofit fontScale="85000" lnSpcReduction="20000"/>
          </a:bodyPr>
          <a:lstStyle/>
          <a:p>
            <a:r>
              <a:rPr lang="en-US" dirty="0"/>
              <a:t>First Agricultural Revolution – allowed humans to become more sedentary and avail themselves of a more reliable source of food </a:t>
            </a:r>
          </a:p>
          <a:p>
            <a:r>
              <a:rPr lang="en-US" dirty="0"/>
              <a:t>Animals Domesticated– process of taming wild animals for human benefit</a:t>
            </a:r>
          </a:p>
          <a:p>
            <a:r>
              <a:rPr lang="en-US" dirty="0"/>
              <a:t>Focus on Subsistence Agriculture</a:t>
            </a:r>
          </a:p>
          <a:p>
            <a:r>
              <a:rPr lang="en-US" dirty="0"/>
              <a:t>Second Agricultural Revolution – occurred during Industrial Revolution – used technology as a means to increase production and distribution of products</a:t>
            </a:r>
          </a:p>
          <a:p>
            <a:r>
              <a:rPr lang="en-US" dirty="0"/>
              <a:t>Focus shifts to Commercial Agriculture</a:t>
            </a:r>
          </a:p>
          <a:p>
            <a:r>
              <a:rPr lang="en-US" dirty="0"/>
              <a:t>Third Agricultural Revolution – latter half of 20th cent, corresponded with exponential population growth occurring around the world</a:t>
            </a:r>
          </a:p>
          <a:p>
            <a:r>
              <a:rPr lang="en-US" dirty="0"/>
              <a:t>Sometimes called GREEN REVOLUTION – involves use of biotechnology (genetic engineering) – altering genetic material of plants and animals</a:t>
            </a:r>
          </a:p>
          <a:p>
            <a:r>
              <a:rPr lang="en-US" dirty="0"/>
              <a:t>Double cropping – growing two crops per year to double the harvest</a:t>
            </a:r>
          </a:p>
          <a:p>
            <a:r>
              <a:rPr lang="en-US" dirty="0"/>
              <a:t>Triple cropping – allows even more people to be fed</a:t>
            </a:r>
          </a:p>
          <a:p>
            <a:endParaRPr lang="en-US" dirty="0"/>
          </a:p>
        </p:txBody>
      </p:sp>
    </p:spTree>
    <p:extLst>
      <p:ext uri="{BB962C8B-B14F-4D97-AF65-F5344CB8AC3E}">
        <p14:creationId xmlns:p14="http://schemas.microsoft.com/office/powerpoint/2010/main" val="95348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Fishing</a:t>
            </a:r>
          </a:p>
        </p:txBody>
      </p:sp>
      <p:sp>
        <p:nvSpPr>
          <p:cNvPr id="3" name="Content Placeholder 2"/>
          <p:cNvSpPr>
            <a:spLocks noGrp="1"/>
          </p:cNvSpPr>
          <p:nvPr>
            <p:ph idx="1"/>
          </p:nvPr>
        </p:nvSpPr>
        <p:spPr/>
        <p:txBody>
          <a:bodyPr>
            <a:normAutofit fontScale="92500" lnSpcReduction="10000"/>
          </a:bodyPr>
          <a:lstStyle/>
          <a:p>
            <a:r>
              <a:rPr lang="en-US" dirty="0"/>
              <a:t>The World’s Oceans is the place identified by Whittlesey as an area where agriculture was non existent.   </a:t>
            </a:r>
          </a:p>
          <a:p>
            <a:r>
              <a:rPr lang="en-US" dirty="0"/>
              <a:t>Fishing is the capture of wild fish and other seafood living in the waters. </a:t>
            </a:r>
          </a:p>
          <a:p>
            <a:r>
              <a:rPr lang="en-US" dirty="0"/>
              <a:t>Aquaculture or aquafarming is the cultivation of seafood under controlled conditions. </a:t>
            </a:r>
          </a:p>
          <a:p>
            <a:r>
              <a:rPr lang="en-US" dirty="0"/>
              <a:t>Food acquired from Earth’s waters include fish, crustaceans,(shrimp and crabs) mollusks (Clams, Oysters) and aquatic plants. </a:t>
            </a:r>
          </a:p>
          <a:p>
            <a:r>
              <a:rPr lang="en-US" dirty="0"/>
              <a:t>Fishing and aquaculture are practiced in both subsistence and commercial agriculture. </a:t>
            </a:r>
          </a:p>
          <a:p>
            <a:r>
              <a:rPr lang="en-US" dirty="0"/>
              <a:t>Overfishing has reduced fish supplies in many regions. </a:t>
            </a:r>
          </a:p>
          <a:p>
            <a:endParaRPr lang="en-US" dirty="0"/>
          </a:p>
        </p:txBody>
      </p:sp>
    </p:spTree>
    <p:extLst>
      <p:ext uri="{BB962C8B-B14F-4D97-AF65-F5344CB8AC3E}">
        <p14:creationId xmlns:p14="http://schemas.microsoft.com/office/powerpoint/2010/main" val="2803210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Fishing </a:t>
            </a:r>
            <a:endParaRPr lang="en-US" dirty="0"/>
          </a:p>
        </p:txBody>
      </p:sp>
      <p:sp>
        <p:nvSpPr>
          <p:cNvPr id="3" name="Content Placeholder 2"/>
          <p:cNvSpPr>
            <a:spLocks noGrp="1"/>
          </p:cNvSpPr>
          <p:nvPr>
            <p:ph idx="1"/>
          </p:nvPr>
        </p:nvSpPr>
        <p:spPr/>
        <p:txBody>
          <a:bodyPr>
            <a:normAutofit fontScale="70000" lnSpcReduction="20000"/>
          </a:bodyPr>
          <a:lstStyle/>
          <a:p>
            <a:r>
              <a:rPr lang="en-US" dirty="0"/>
              <a:t>Oceans are divided into 18 major fishing regions. </a:t>
            </a:r>
          </a:p>
          <a:p>
            <a:r>
              <a:rPr lang="en-US" dirty="0"/>
              <a:t>7 regions in both the Atlantic and Pacific </a:t>
            </a:r>
          </a:p>
          <a:p>
            <a:r>
              <a:rPr lang="en-US" dirty="0"/>
              <a:t>3 in the Indian Ocean </a:t>
            </a:r>
          </a:p>
          <a:p>
            <a:r>
              <a:rPr lang="en-US" dirty="0"/>
              <a:t>1 in the Mediterranean </a:t>
            </a:r>
          </a:p>
          <a:p>
            <a:r>
              <a:rPr lang="en-US" dirty="0"/>
              <a:t>The areas with the largest yields are the Pacific Northwest and Asia’s inland waterways. </a:t>
            </a:r>
          </a:p>
          <a:p>
            <a:r>
              <a:rPr lang="en-US" dirty="0"/>
              <a:t>During the past half century global fish production has increased from approximately 36 to 158 million metric tons. </a:t>
            </a:r>
          </a:p>
          <a:p>
            <a:r>
              <a:rPr lang="en-US" dirty="0"/>
              <a:t>The capture of wild fish in the oceans and lakes has stagnated since 1990’s (slowed down) despite population growth and increased demand to consume fish. </a:t>
            </a:r>
          </a:p>
          <a:p>
            <a:r>
              <a:rPr lang="en-US" dirty="0"/>
              <a:t>2/3 of the fish caught from the ocean is consumed directly by humans.</a:t>
            </a:r>
          </a:p>
          <a:p>
            <a:r>
              <a:rPr lang="en-US" dirty="0"/>
              <a:t>The reason that production is higher than human consumption is that a large portion of the fish that is caught is converted to fish meal to feed poultry and hogs. </a:t>
            </a:r>
          </a:p>
          <a:p>
            <a:endParaRPr lang="en-US" dirty="0"/>
          </a:p>
        </p:txBody>
      </p:sp>
    </p:spTree>
    <p:extLst>
      <p:ext uri="{BB962C8B-B14F-4D97-AF65-F5344CB8AC3E}">
        <p14:creationId xmlns:p14="http://schemas.microsoft.com/office/powerpoint/2010/main" val="1058222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Overfishing</a:t>
            </a:r>
            <a:endParaRPr lang="en-US" dirty="0"/>
          </a:p>
        </p:txBody>
      </p:sp>
      <p:sp>
        <p:nvSpPr>
          <p:cNvPr id="3" name="Content Placeholder 2"/>
          <p:cNvSpPr>
            <a:spLocks noGrp="1"/>
          </p:cNvSpPr>
          <p:nvPr>
            <p:ph idx="1"/>
          </p:nvPr>
        </p:nvSpPr>
        <p:spPr/>
        <p:txBody>
          <a:bodyPr/>
          <a:lstStyle/>
          <a:p>
            <a:r>
              <a:rPr lang="en-US" dirty="0"/>
              <a:t>Overfishing is the capturing of fish faster than they can reproduce.</a:t>
            </a:r>
          </a:p>
          <a:p>
            <a:r>
              <a:rPr lang="en-US" dirty="0"/>
              <a:t>The UN estimates that one quarter of fish stocks have been overfished and one-half fully exploited, leaving one fourth under fished. </a:t>
            </a:r>
          </a:p>
          <a:p>
            <a:r>
              <a:rPr lang="en-US" dirty="0"/>
              <a:t>China is responsible for one-third of the world’s yield of fish. </a:t>
            </a:r>
          </a:p>
          <a:p>
            <a:r>
              <a:rPr lang="en-US" dirty="0"/>
              <a:t>The other leading countries are Indonesia and Peru. </a:t>
            </a:r>
          </a:p>
          <a:p>
            <a:endParaRPr lang="en-US" dirty="0"/>
          </a:p>
        </p:txBody>
      </p:sp>
    </p:spTree>
    <p:extLst>
      <p:ext uri="{BB962C8B-B14F-4D97-AF65-F5344CB8AC3E}">
        <p14:creationId xmlns:p14="http://schemas.microsoft.com/office/powerpoint/2010/main" val="1632175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Agricultural Regions: Developing Regions</a:t>
            </a:r>
            <a:endParaRPr lang="en-US" dirty="0"/>
          </a:p>
        </p:txBody>
      </p:sp>
      <p:sp>
        <p:nvSpPr>
          <p:cNvPr id="4" name="Content Placeholder 3"/>
          <p:cNvSpPr>
            <a:spLocks noGrp="1"/>
          </p:cNvSpPr>
          <p:nvPr>
            <p:ph sz="half" idx="1"/>
          </p:nvPr>
        </p:nvSpPr>
        <p:spPr>
          <a:xfrm>
            <a:off x="247135" y="2141838"/>
            <a:ext cx="5131543" cy="3794351"/>
          </a:xfrm>
        </p:spPr>
        <p:txBody>
          <a:bodyPr>
            <a:normAutofit fontScale="62500" lnSpcReduction="20000"/>
          </a:bodyPr>
          <a:lstStyle/>
          <a:p>
            <a:r>
              <a:rPr lang="en-US" dirty="0"/>
              <a:t>Agriculture in Developing Regions</a:t>
            </a:r>
          </a:p>
          <a:p>
            <a:pPr marL="0" indent="0">
              <a:buNone/>
            </a:pPr>
            <a:r>
              <a:rPr lang="en-US" dirty="0"/>
              <a:t>– </a:t>
            </a:r>
            <a:r>
              <a:rPr lang="en-US" b="1" u="sng" dirty="0"/>
              <a:t>Pastoral Nomadism</a:t>
            </a:r>
          </a:p>
          <a:p>
            <a:pPr marL="0" indent="0">
              <a:buNone/>
            </a:pPr>
            <a:r>
              <a:rPr lang="en-US" dirty="0"/>
              <a:t>• Pastoral nomadism is a form of subsistence </a:t>
            </a:r>
            <a:r>
              <a:rPr lang="en-US" dirty="0" smtClean="0"/>
              <a:t>agriculture based </a:t>
            </a:r>
            <a:r>
              <a:rPr lang="en-US" dirty="0"/>
              <a:t>on the herding of domesticated animals.</a:t>
            </a:r>
          </a:p>
          <a:p>
            <a:pPr marL="0" indent="0">
              <a:buNone/>
            </a:pPr>
            <a:r>
              <a:rPr lang="en-US" dirty="0"/>
              <a:t>• Various approaches combine some reliance </a:t>
            </a:r>
            <a:r>
              <a:rPr lang="en-US" dirty="0" smtClean="0"/>
              <a:t>on sedentary </a:t>
            </a:r>
            <a:r>
              <a:rPr lang="en-US" dirty="0"/>
              <a:t>agriculture with the herding of livestock.</a:t>
            </a:r>
          </a:p>
          <a:p>
            <a:pPr marL="0" indent="0">
              <a:buNone/>
            </a:pPr>
            <a:r>
              <a:rPr lang="en-US" dirty="0"/>
              <a:t>– Some pastoral nomads obtain grain from </a:t>
            </a:r>
            <a:r>
              <a:rPr lang="en-US" dirty="0" smtClean="0"/>
              <a:t>sedentary subsistence </a:t>
            </a:r>
            <a:r>
              <a:rPr lang="en-US" dirty="0"/>
              <a:t>farmers.</a:t>
            </a:r>
          </a:p>
          <a:p>
            <a:pPr marL="0" indent="0">
              <a:buNone/>
            </a:pPr>
            <a:r>
              <a:rPr lang="en-US" dirty="0"/>
              <a:t>– More commonly, women and children of a nomadic </a:t>
            </a:r>
            <a:r>
              <a:rPr lang="en-US" dirty="0" smtClean="0"/>
              <a:t>group tend </a:t>
            </a:r>
            <a:r>
              <a:rPr lang="en-US" dirty="0"/>
              <a:t>to crops at a fixed location.</a:t>
            </a:r>
          </a:p>
          <a:p>
            <a:pPr marL="0" indent="0">
              <a:buNone/>
            </a:pPr>
            <a:r>
              <a:rPr lang="en-US" dirty="0"/>
              <a:t>– Nomads may hire worker to practice sedentary agriculture.</a:t>
            </a:r>
          </a:p>
          <a:p>
            <a:pPr marL="0" indent="0">
              <a:buNone/>
            </a:pPr>
            <a:r>
              <a:rPr lang="en-US" dirty="0"/>
              <a:t>– Some nomads will remain in a place and cultivate the </a:t>
            </a:r>
            <a:r>
              <a:rPr lang="en-US" dirty="0" smtClean="0"/>
              <a:t>land only </a:t>
            </a:r>
            <a:r>
              <a:rPr lang="en-US" dirty="0"/>
              <a:t>when rainfall is abundant. </a:t>
            </a:r>
          </a:p>
        </p:txBody>
      </p:sp>
      <p:sp>
        <p:nvSpPr>
          <p:cNvPr id="5" name="Content Placeholder 4"/>
          <p:cNvSpPr>
            <a:spLocks noGrp="1"/>
          </p:cNvSpPr>
          <p:nvPr>
            <p:ph sz="half" idx="2"/>
          </p:nvPr>
        </p:nvSpPr>
        <p:spPr>
          <a:xfrm>
            <a:off x="5594123" y="2067697"/>
            <a:ext cx="4700058" cy="3868492"/>
          </a:xfrm>
        </p:spPr>
        <p:txBody>
          <a:bodyPr>
            <a:normAutofit fontScale="62500" lnSpcReduction="20000"/>
          </a:bodyPr>
          <a:lstStyle/>
          <a:p>
            <a:r>
              <a:rPr lang="en-US" b="1" u="sng" dirty="0"/>
              <a:t>Shifting Cultivation</a:t>
            </a:r>
          </a:p>
          <a:p>
            <a:pPr marL="0" indent="0">
              <a:buNone/>
            </a:pPr>
            <a:r>
              <a:rPr lang="en-US" dirty="0"/>
              <a:t>• Shifting cultivation is characterized by two </a:t>
            </a:r>
            <a:r>
              <a:rPr lang="en-US" dirty="0" smtClean="0"/>
              <a:t>distinctive features</a:t>
            </a:r>
            <a:r>
              <a:rPr lang="en-US" dirty="0"/>
              <a:t>:</a:t>
            </a:r>
          </a:p>
          <a:p>
            <a:r>
              <a:rPr lang="en-US" dirty="0"/>
              <a:t>1. Farmers clear land for planting by slashing vegetation </a:t>
            </a:r>
            <a:r>
              <a:rPr lang="en-US" dirty="0" smtClean="0"/>
              <a:t>and burning </a:t>
            </a:r>
            <a:r>
              <a:rPr lang="en-US" dirty="0"/>
              <a:t>the debris.</a:t>
            </a:r>
          </a:p>
          <a:p>
            <a:r>
              <a:rPr lang="en-US" dirty="0"/>
              <a:t>2. Farmers grow crops on a cleared field for only a few years, </a:t>
            </a:r>
            <a:r>
              <a:rPr lang="en-US" dirty="0" smtClean="0"/>
              <a:t>until soil </a:t>
            </a:r>
            <a:r>
              <a:rPr lang="en-US" dirty="0"/>
              <a:t>nutrients are depleted, and then leave it fallow for </a:t>
            </a:r>
            <a:r>
              <a:rPr lang="en-US" dirty="0" err="1" smtClean="0"/>
              <a:t>manyyears</a:t>
            </a:r>
            <a:r>
              <a:rPr lang="en-US" dirty="0" smtClean="0"/>
              <a:t> </a:t>
            </a:r>
            <a:r>
              <a:rPr lang="en-US" dirty="0"/>
              <a:t>so the soil can recover.</a:t>
            </a:r>
          </a:p>
          <a:p>
            <a:pPr marL="0" indent="0">
              <a:buNone/>
            </a:pPr>
            <a:r>
              <a:rPr lang="en-US" dirty="0"/>
              <a:t>» Farmers return to a fallow site as few as 6 </a:t>
            </a:r>
            <a:r>
              <a:rPr lang="en-US" dirty="0" smtClean="0"/>
              <a:t>years later </a:t>
            </a:r>
            <a:r>
              <a:rPr lang="en-US" dirty="0"/>
              <a:t>or as many as 20 years later.</a:t>
            </a:r>
          </a:p>
          <a:p>
            <a:pPr marL="0" indent="0">
              <a:buNone/>
            </a:pPr>
            <a:r>
              <a:rPr lang="en-US" dirty="0"/>
              <a:t>• Land Ownership</a:t>
            </a:r>
          </a:p>
          <a:p>
            <a:r>
              <a:rPr lang="en-US" dirty="0"/>
              <a:t>– Traditionally, land collectively owned by village.</a:t>
            </a:r>
          </a:p>
          <a:p>
            <a:r>
              <a:rPr lang="en-US" dirty="0"/>
              <a:t>– Today, private individuals now own land, </a:t>
            </a:r>
            <a:r>
              <a:rPr lang="en-US" dirty="0" smtClean="0"/>
              <a:t>especially in </a:t>
            </a:r>
            <a:r>
              <a:rPr lang="en-US" dirty="0"/>
              <a:t>Latin America. </a:t>
            </a:r>
          </a:p>
        </p:txBody>
      </p:sp>
    </p:spTree>
    <p:extLst>
      <p:ext uri="{BB962C8B-B14F-4D97-AF65-F5344CB8AC3E}">
        <p14:creationId xmlns:p14="http://schemas.microsoft.com/office/powerpoint/2010/main" val="1612758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Agricultural Regions: Developing Regions</a:t>
            </a:r>
          </a:p>
        </p:txBody>
      </p:sp>
      <p:sp>
        <p:nvSpPr>
          <p:cNvPr id="5" name="Content Placeholder 4"/>
          <p:cNvSpPr>
            <a:spLocks noGrp="1"/>
          </p:cNvSpPr>
          <p:nvPr>
            <p:ph sz="half" idx="1"/>
          </p:nvPr>
        </p:nvSpPr>
        <p:spPr>
          <a:xfrm>
            <a:off x="321276" y="2100649"/>
            <a:ext cx="5057402" cy="3835540"/>
          </a:xfrm>
        </p:spPr>
        <p:txBody>
          <a:bodyPr>
            <a:normAutofit fontScale="70000" lnSpcReduction="20000"/>
          </a:bodyPr>
          <a:lstStyle/>
          <a:p>
            <a:r>
              <a:rPr lang="en-US" b="1" u="sng" dirty="0"/>
              <a:t>Intensive Subsistence Farming</a:t>
            </a:r>
          </a:p>
          <a:p>
            <a:pPr marL="0" indent="0">
              <a:buNone/>
            </a:pPr>
            <a:r>
              <a:rPr lang="en-US" dirty="0"/>
              <a:t>• Feeds most of the ¾ of the </a:t>
            </a:r>
            <a:r>
              <a:rPr lang="en-US" dirty="0" smtClean="0"/>
              <a:t>worlds </a:t>
            </a:r>
            <a:r>
              <a:rPr lang="en-US" dirty="0"/>
              <a:t>people who live </a:t>
            </a:r>
            <a:r>
              <a:rPr lang="en-US" dirty="0" smtClean="0"/>
              <a:t>in developing </a:t>
            </a:r>
            <a:r>
              <a:rPr lang="en-US" dirty="0"/>
              <a:t>countries.</a:t>
            </a:r>
          </a:p>
          <a:p>
            <a:pPr marL="0" indent="0">
              <a:buNone/>
            </a:pPr>
            <a:r>
              <a:rPr lang="en-US" dirty="0"/>
              <a:t>• Farmers work intensively to subsist on a parcel of land.</a:t>
            </a:r>
          </a:p>
          <a:p>
            <a:pPr marL="0" indent="0">
              <a:buNone/>
            </a:pPr>
            <a:r>
              <a:rPr lang="en-US" dirty="0"/>
              <a:t>– Most of the work is done by hand or with animals rather </a:t>
            </a:r>
            <a:r>
              <a:rPr lang="en-US" dirty="0" smtClean="0"/>
              <a:t>than machines</a:t>
            </a:r>
            <a:r>
              <a:rPr lang="en-US" dirty="0"/>
              <a:t>.</a:t>
            </a:r>
          </a:p>
          <a:p>
            <a:pPr marL="0" indent="0">
              <a:buNone/>
            </a:pPr>
            <a:r>
              <a:rPr lang="en-US" dirty="0"/>
              <a:t>– Virtually all available land is used for production.</a:t>
            </a:r>
          </a:p>
          <a:p>
            <a:pPr marL="0" indent="0">
              <a:buNone/>
            </a:pPr>
            <a:r>
              <a:rPr lang="en-US" dirty="0"/>
              <a:t>– Parcels of land are much smaller than elsewhere in world.</a:t>
            </a:r>
          </a:p>
          <a:p>
            <a:pPr marL="0" indent="0">
              <a:buNone/>
            </a:pPr>
            <a:r>
              <a:rPr lang="en-US" dirty="0"/>
              <a:t>• </a:t>
            </a:r>
            <a:r>
              <a:rPr lang="en-US" dirty="0" smtClean="0"/>
              <a:t>Example – </a:t>
            </a:r>
            <a:r>
              <a:rPr lang="en-US" dirty="0"/>
              <a:t>Wet rice: the process where rice is planted on dryland in </a:t>
            </a:r>
            <a:r>
              <a:rPr lang="en-US" dirty="0" smtClean="0"/>
              <a:t>a nursery </a:t>
            </a:r>
            <a:r>
              <a:rPr lang="en-US" dirty="0"/>
              <a:t>and then moved as seedlings to a flooded field </a:t>
            </a:r>
            <a:r>
              <a:rPr lang="en-US" dirty="0" smtClean="0"/>
              <a:t>to promote </a:t>
            </a:r>
            <a:r>
              <a:rPr lang="en-US" dirty="0"/>
              <a:t>growth.</a:t>
            </a:r>
          </a:p>
        </p:txBody>
      </p:sp>
      <p:sp>
        <p:nvSpPr>
          <p:cNvPr id="6" name="Content Placeholder 5"/>
          <p:cNvSpPr>
            <a:spLocks noGrp="1"/>
          </p:cNvSpPr>
          <p:nvPr>
            <p:ph sz="half" idx="2"/>
          </p:nvPr>
        </p:nvSpPr>
        <p:spPr>
          <a:xfrm>
            <a:off x="5594122" y="2100649"/>
            <a:ext cx="4975023" cy="3835540"/>
          </a:xfrm>
        </p:spPr>
        <p:txBody>
          <a:bodyPr>
            <a:normAutofit fontScale="70000" lnSpcReduction="20000"/>
          </a:bodyPr>
          <a:lstStyle/>
          <a:p>
            <a:r>
              <a:rPr lang="en-US" dirty="0"/>
              <a:t>– Intensive Subsistence Farming </a:t>
            </a:r>
            <a:endParaRPr lang="en-US" dirty="0" smtClean="0"/>
          </a:p>
          <a:p>
            <a:pPr marL="0" indent="0">
              <a:buNone/>
            </a:pPr>
            <a:r>
              <a:rPr lang="en-US" dirty="0" smtClean="0"/>
              <a:t>• </a:t>
            </a:r>
            <a:r>
              <a:rPr lang="en-US" dirty="0"/>
              <a:t>Intensive </a:t>
            </a:r>
            <a:r>
              <a:rPr lang="en-US" b="1" u="sng" dirty="0"/>
              <a:t>wet-rice f</a:t>
            </a:r>
            <a:r>
              <a:rPr lang="en-US" dirty="0"/>
              <a:t>arming is the dominant type of agriculture in the following places: </a:t>
            </a:r>
            <a:endParaRPr lang="en-US" dirty="0" smtClean="0"/>
          </a:p>
          <a:p>
            <a:pPr marL="0" indent="0">
              <a:buNone/>
            </a:pPr>
            <a:r>
              <a:rPr lang="en-US" dirty="0" smtClean="0"/>
              <a:t>– </a:t>
            </a:r>
            <a:r>
              <a:rPr lang="en-US" dirty="0"/>
              <a:t>Southeastern China </a:t>
            </a:r>
            <a:endParaRPr lang="en-US" dirty="0" smtClean="0"/>
          </a:p>
          <a:p>
            <a:pPr marL="0" indent="0">
              <a:buNone/>
            </a:pPr>
            <a:r>
              <a:rPr lang="en-US" dirty="0" smtClean="0"/>
              <a:t>– </a:t>
            </a:r>
            <a:r>
              <a:rPr lang="en-US" dirty="0"/>
              <a:t>East India </a:t>
            </a:r>
            <a:endParaRPr lang="en-US" dirty="0" smtClean="0"/>
          </a:p>
          <a:p>
            <a:pPr marL="0" indent="0">
              <a:buNone/>
            </a:pPr>
            <a:r>
              <a:rPr lang="en-US" dirty="0" smtClean="0"/>
              <a:t>– </a:t>
            </a:r>
            <a:r>
              <a:rPr lang="en-US" dirty="0"/>
              <a:t>Much of Southeast Asia </a:t>
            </a:r>
          </a:p>
          <a:p>
            <a:pPr marL="0" indent="0">
              <a:buNone/>
            </a:pPr>
            <a:r>
              <a:rPr lang="en-US" dirty="0" smtClean="0"/>
              <a:t>• </a:t>
            </a:r>
            <a:r>
              <a:rPr lang="en-US" dirty="0"/>
              <a:t>Climate prevents farmers from growing wet rice in portions of Asia, especially where summer precipitation levels are too low and winters are too harsh. </a:t>
            </a:r>
          </a:p>
        </p:txBody>
      </p:sp>
    </p:spTree>
    <p:extLst>
      <p:ext uri="{BB962C8B-B14F-4D97-AF65-F5344CB8AC3E}">
        <p14:creationId xmlns:p14="http://schemas.microsoft.com/office/powerpoint/2010/main" val="2529623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Agriculture </a:t>
            </a:r>
            <a:endParaRPr lang="en-US" dirty="0"/>
          </a:p>
        </p:txBody>
      </p:sp>
      <p:sp>
        <p:nvSpPr>
          <p:cNvPr id="10" name="Content Placeholder 9"/>
          <p:cNvSpPr>
            <a:spLocks noGrp="1"/>
          </p:cNvSpPr>
          <p:nvPr>
            <p:ph idx="1"/>
          </p:nvPr>
        </p:nvSpPr>
        <p:spPr>
          <a:xfrm>
            <a:off x="504497" y="2096814"/>
            <a:ext cx="10121462" cy="4209393"/>
          </a:xfrm>
        </p:spPr>
        <p:txBody>
          <a:bodyPr>
            <a:normAutofit fontScale="85000" lnSpcReduction="20000"/>
          </a:bodyPr>
          <a:lstStyle/>
          <a:p>
            <a:r>
              <a:rPr lang="en-US" b="1" u="sng" dirty="0"/>
              <a:t>Agriculture</a:t>
            </a:r>
            <a:endParaRPr lang="en-US" dirty="0"/>
          </a:p>
          <a:p>
            <a:r>
              <a:rPr lang="en-US" dirty="0"/>
              <a:t>-Agriculture is a deliberate modification of Earth’s surface through cultivation of plants and rearing of animals to obtain sustenance or economic gain.</a:t>
            </a:r>
          </a:p>
          <a:p>
            <a:r>
              <a:rPr lang="en-US" dirty="0"/>
              <a:t>-Agriculture originated when humans domesticated plants and animals for their use.</a:t>
            </a:r>
          </a:p>
          <a:p>
            <a:r>
              <a:rPr lang="en-US" dirty="0"/>
              <a:t> -The word cultivate means “to care for “and a crop is any plant cultivated by people.</a:t>
            </a:r>
          </a:p>
          <a:p>
            <a:pPr marL="0" indent="0">
              <a:buNone/>
            </a:pPr>
            <a:endParaRPr lang="en-US" dirty="0"/>
          </a:p>
          <a:p>
            <a:r>
              <a:rPr lang="en-US" b="1" u="sng" dirty="0"/>
              <a:t>Origin of Agriculture </a:t>
            </a:r>
            <a:endParaRPr lang="en-US" dirty="0"/>
          </a:p>
          <a:p>
            <a:pPr lvl="0"/>
            <a:r>
              <a:rPr lang="en-US" dirty="0"/>
              <a:t>The origin of agriculture cannot be documented with certainty because it began before recorded history.</a:t>
            </a:r>
          </a:p>
          <a:p>
            <a:pPr lvl="0"/>
            <a:r>
              <a:rPr lang="en-US" dirty="0"/>
              <a:t>Scholars try to reconstruct a logical sequence of events based on information of ancient agriculture practices and historical environmental conditions.</a:t>
            </a:r>
          </a:p>
          <a:p>
            <a:pPr lvl="0"/>
            <a:r>
              <a:rPr lang="en-US" dirty="0"/>
              <a:t>Improvements in cultivating plants and domesticating animals evolved over thousands of years.</a:t>
            </a:r>
          </a:p>
          <a:p>
            <a:endParaRPr lang="en-US" dirty="0"/>
          </a:p>
        </p:txBody>
      </p:sp>
    </p:spTree>
    <p:extLst>
      <p:ext uri="{BB962C8B-B14F-4D97-AF65-F5344CB8AC3E}">
        <p14:creationId xmlns:p14="http://schemas.microsoft.com/office/powerpoint/2010/main" val="3741531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Agricultural Regions: Developing Regions</a:t>
            </a:r>
          </a:p>
        </p:txBody>
      </p:sp>
      <p:sp>
        <p:nvSpPr>
          <p:cNvPr id="6" name="Content Placeholder 5"/>
          <p:cNvSpPr>
            <a:spLocks noGrp="1"/>
          </p:cNvSpPr>
          <p:nvPr>
            <p:ph idx="1"/>
          </p:nvPr>
        </p:nvSpPr>
        <p:spPr>
          <a:xfrm>
            <a:off x="680321" y="2336873"/>
            <a:ext cx="10045343" cy="3599316"/>
          </a:xfrm>
        </p:spPr>
        <p:txBody>
          <a:bodyPr/>
          <a:lstStyle/>
          <a:p>
            <a:r>
              <a:rPr lang="en-US" dirty="0"/>
              <a:t>Plantation farming is a form of commercial agriculture found in developing</a:t>
            </a:r>
          </a:p>
          <a:p>
            <a:r>
              <a:rPr lang="en-US" dirty="0"/>
              <a:t>countries. Plantations specialize in one or two crops. </a:t>
            </a:r>
          </a:p>
        </p:txBody>
      </p:sp>
    </p:spTree>
    <p:extLst>
      <p:ext uri="{BB962C8B-B14F-4D97-AF65-F5344CB8AC3E}">
        <p14:creationId xmlns:p14="http://schemas.microsoft.com/office/powerpoint/2010/main" val="1262972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Agricultural Regions: </a:t>
            </a:r>
            <a:r>
              <a:rPr lang="en-US" dirty="0" smtClean="0"/>
              <a:t>Developed </a:t>
            </a:r>
            <a:r>
              <a:rPr lang="en-US" dirty="0"/>
              <a:t>Regions</a:t>
            </a:r>
          </a:p>
        </p:txBody>
      </p:sp>
      <p:sp>
        <p:nvSpPr>
          <p:cNvPr id="4" name="Content Placeholder 3"/>
          <p:cNvSpPr>
            <a:spLocks noGrp="1"/>
          </p:cNvSpPr>
          <p:nvPr>
            <p:ph sz="half" idx="1"/>
          </p:nvPr>
        </p:nvSpPr>
        <p:spPr>
          <a:xfrm>
            <a:off x="255373" y="2075934"/>
            <a:ext cx="5123305" cy="4102443"/>
          </a:xfrm>
        </p:spPr>
        <p:txBody>
          <a:bodyPr>
            <a:normAutofit fontScale="77500" lnSpcReduction="20000"/>
          </a:bodyPr>
          <a:lstStyle/>
          <a:p>
            <a:r>
              <a:rPr lang="en-US" b="1" u="sng" dirty="0"/>
              <a:t>Mixed Crop and Livestock Farming </a:t>
            </a:r>
            <a:endParaRPr lang="en-US" b="1" u="sng" dirty="0" smtClean="0"/>
          </a:p>
          <a:p>
            <a:pPr marL="0" indent="0">
              <a:buNone/>
            </a:pPr>
            <a:r>
              <a:rPr lang="en-US" dirty="0" smtClean="0"/>
              <a:t>• </a:t>
            </a:r>
            <a:r>
              <a:rPr lang="en-US" dirty="0"/>
              <a:t>Most distinctive characteristic is the integration of crops and livestock. </a:t>
            </a:r>
            <a:endParaRPr lang="en-US" dirty="0" smtClean="0"/>
          </a:p>
          <a:p>
            <a:pPr marL="0" indent="0">
              <a:buNone/>
            </a:pPr>
            <a:r>
              <a:rPr lang="en-US" dirty="0" smtClean="0"/>
              <a:t>– </a:t>
            </a:r>
            <a:r>
              <a:rPr lang="en-US" dirty="0"/>
              <a:t>Most of the crops are fed to animals instead of humans. </a:t>
            </a:r>
            <a:endParaRPr lang="en-US" dirty="0" smtClean="0"/>
          </a:p>
          <a:p>
            <a:pPr marL="0" indent="0">
              <a:buNone/>
            </a:pPr>
            <a:r>
              <a:rPr lang="en-US" dirty="0" smtClean="0"/>
              <a:t>• </a:t>
            </a:r>
            <a:r>
              <a:rPr lang="en-US" dirty="0"/>
              <a:t>Typical example devotes nearly all land area to growing crops but derives more than ¾ of its income from the sale of animal products. e.g. beef and eggs </a:t>
            </a:r>
            <a:endParaRPr lang="en-US" dirty="0" smtClean="0"/>
          </a:p>
          <a:p>
            <a:pPr marL="0" indent="0">
              <a:buNone/>
            </a:pPr>
            <a:r>
              <a:rPr lang="en-US" dirty="0" smtClean="0"/>
              <a:t>• </a:t>
            </a:r>
            <a:r>
              <a:rPr lang="en-US" dirty="0"/>
              <a:t>Permits farmers to distribute the workload more evenly through the year, because crops require less attention, aside from planting and harvesting them. </a:t>
            </a:r>
            <a:endParaRPr lang="en-US" dirty="0" smtClean="0"/>
          </a:p>
          <a:p>
            <a:pPr marL="0" indent="0">
              <a:buNone/>
            </a:pPr>
            <a:r>
              <a:rPr lang="en-US" dirty="0" smtClean="0"/>
              <a:t>• </a:t>
            </a:r>
            <a:r>
              <a:rPr lang="en-US" dirty="0"/>
              <a:t>Typically involves crop rotation, practice of rotating use of different fields from crop to crop each year to avoid exhausting the soil.</a:t>
            </a:r>
          </a:p>
        </p:txBody>
      </p:sp>
      <p:sp>
        <p:nvSpPr>
          <p:cNvPr id="5" name="Content Placeholder 4"/>
          <p:cNvSpPr>
            <a:spLocks noGrp="1"/>
          </p:cNvSpPr>
          <p:nvPr>
            <p:ph sz="half" idx="2"/>
          </p:nvPr>
        </p:nvSpPr>
        <p:spPr>
          <a:xfrm>
            <a:off x="5594123" y="2075935"/>
            <a:ext cx="4843218" cy="3860254"/>
          </a:xfrm>
        </p:spPr>
        <p:txBody>
          <a:bodyPr>
            <a:normAutofit fontScale="77500" lnSpcReduction="20000"/>
          </a:bodyPr>
          <a:lstStyle/>
          <a:p>
            <a:pPr marL="0" indent="0">
              <a:buNone/>
            </a:pPr>
            <a:r>
              <a:rPr lang="en-US" b="1" u="sng" dirty="0"/>
              <a:t>Dairy Farming </a:t>
            </a:r>
            <a:endParaRPr lang="en-US" b="1" u="sng" dirty="0" smtClean="0"/>
          </a:p>
          <a:p>
            <a:pPr marL="0" indent="0">
              <a:buNone/>
            </a:pPr>
            <a:r>
              <a:rPr lang="en-US" dirty="0" smtClean="0"/>
              <a:t>• </a:t>
            </a:r>
            <a:r>
              <a:rPr lang="en-US" dirty="0"/>
              <a:t>Most important type of commercial agriculture in the first ring outside the large cities because of transportation factors. </a:t>
            </a:r>
            <a:endParaRPr lang="en-US" dirty="0" smtClean="0"/>
          </a:p>
          <a:p>
            <a:pPr marL="0" indent="0">
              <a:buNone/>
            </a:pPr>
            <a:r>
              <a:rPr lang="en-US" dirty="0" smtClean="0"/>
              <a:t>• </a:t>
            </a:r>
            <a:r>
              <a:rPr lang="en-US" dirty="0"/>
              <a:t>Ring surrounding a city from which milk can be supplied is known as the </a:t>
            </a:r>
            <a:r>
              <a:rPr lang="en-US" dirty="0" err="1"/>
              <a:t>milkshed</a:t>
            </a:r>
            <a:r>
              <a:rPr lang="en-US" dirty="0"/>
              <a:t>. </a:t>
            </a:r>
            <a:endParaRPr lang="en-US" dirty="0" smtClean="0"/>
          </a:p>
          <a:p>
            <a:pPr marL="0" indent="0">
              <a:buNone/>
            </a:pPr>
            <a:r>
              <a:rPr lang="en-US" dirty="0" smtClean="0"/>
              <a:t>– </a:t>
            </a:r>
            <a:r>
              <a:rPr lang="en-US" dirty="0"/>
              <a:t>Advancements in modes of transportation have increased the radius of </a:t>
            </a:r>
            <a:r>
              <a:rPr lang="en-US" dirty="0" err="1"/>
              <a:t>milksheds</a:t>
            </a:r>
            <a:r>
              <a:rPr lang="en-US" dirty="0"/>
              <a:t> to 500 km. (300 mi.) </a:t>
            </a:r>
            <a:endParaRPr lang="en-US" dirty="0" smtClean="0"/>
          </a:p>
          <a:p>
            <a:pPr marL="0" indent="0">
              <a:buNone/>
            </a:pPr>
            <a:r>
              <a:rPr lang="en-US" dirty="0" smtClean="0"/>
              <a:t>• </a:t>
            </a:r>
            <a:r>
              <a:rPr lang="en-US" dirty="0"/>
              <a:t>Process – Dairy farmers typically sell their milk to wholesalers who later distribute it to retailers</a:t>
            </a:r>
            <a:r>
              <a:rPr lang="en-US" dirty="0" smtClean="0"/>
              <a:t>.</a:t>
            </a:r>
          </a:p>
          <a:p>
            <a:pPr marL="0" indent="0">
              <a:buNone/>
            </a:pPr>
            <a:r>
              <a:rPr lang="en-US" dirty="0" smtClean="0"/>
              <a:t> </a:t>
            </a:r>
            <a:r>
              <a:rPr lang="en-US" dirty="0"/>
              <a:t>– Retailers then sell it to consumers in shops or at home. </a:t>
            </a:r>
          </a:p>
        </p:txBody>
      </p:sp>
    </p:spTree>
    <p:extLst>
      <p:ext uri="{BB962C8B-B14F-4D97-AF65-F5344CB8AC3E}">
        <p14:creationId xmlns:p14="http://schemas.microsoft.com/office/powerpoint/2010/main" val="1829333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Agricultural Regions: Developed Regions</a:t>
            </a:r>
          </a:p>
        </p:txBody>
      </p:sp>
      <p:sp>
        <p:nvSpPr>
          <p:cNvPr id="7" name="Content Placeholder 6"/>
          <p:cNvSpPr>
            <a:spLocks noGrp="1"/>
          </p:cNvSpPr>
          <p:nvPr>
            <p:ph sz="half" idx="1"/>
          </p:nvPr>
        </p:nvSpPr>
        <p:spPr>
          <a:xfrm>
            <a:off x="329514" y="2174789"/>
            <a:ext cx="5049164" cy="3761400"/>
          </a:xfrm>
        </p:spPr>
        <p:txBody>
          <a:bodyPr>
            <a:normAutofit fontScale="70000" lnSpcReduction="20000"/>
          </a:bodyPr>
          <a:lstStyle/>
          <a:p>
            <a:pPr marL="0" indent="0">
              <a:buNone/>
            </a:pPr>
            <a:r>
              <a:rPr lang="en-US" b="1" u="sng" dirty="0"/>
              <a:t>– Commercial Gardening and Fruit Farming </a:t>
            </a:r>
            <a:endParaRPr lang="en-US" b="1" u="sng" dirty="0" smtClean="0"/>
          </a:p>
          <a:p>
            <a:pPr marL="0" indent="0">
              <a:buNone/>
            </a:pPr>
            <a:r>
              <a:rPr lang="en-US" dirty="0" smtClean="0"/>
              <a:t>• </a:t>
            </a:r>
            <a:r>
              <a:rPr lang="en-US" dirty="0"/>
              <a:t>Predominant type of farming in southeastern U.S. </a:t>
            </a:r>
          </a:p>
          <a:p>
            <a:pPr marL="0" indent="0">
              <a:buNone/>
            </a:pPr>
            <a:r>
              <a:rPr lang="en-US" dirty="0" smtClean="0"/>
              <a:t>• </a:t>
            </a:r>
            <a:r>
              <a:rPr lang="en-US" dirty="0"/>
              <a:t>Commonly referred to as truck farming from the Middle English word, truck, meaning “bartering” or “exchange of commodities.” </a:t>
            </a:r>
            <a:endParaRPr lang="en-US" dirty="0" smtClean="0"/>
          </a:p>
          <a:p>
            <a:pPr marL="0" indent="0">
              <a:buNone/>
            </a:pPr>
            <a:r>
              <a:rPr lang="en-US" dirty="0" smtClean="0"/>
              <a:t>• </a:t>
            </a:r>
            <a:r>
              <a:rPr lang="en-US" dirty="0"/>
              <a:t>Grow many of the following fruits and vegetables that consumers in developed countries demand: – Apples – Asparagus – Cherries – Lettuce – Mushrooms – </a:t>
            </a:r>
            <a:r>
              <a:rPr lang="en-US" dirty="0" smtClean="0"/>
              <a:t>Potatoes</a:t>
            </a:r>
          </a:p>
          <a:p>
            <a:r>
              <a:rPr lang="en-US" dirty="0"/>
              <a:t>Some of the fruits and vegetables are sold fresh </a:t>
            </a:r>
            <a:r>
              <a:rPr lang="en-US" dirty="0" smtClean="0"/>
              <a:t>to consumers</a:t>
            </a:r>
            <a:r>
              <a:rPr lang="en-US" dirty="0"/>
              <a:t>, but most are sold to large </a:t>
            </a:r>
            <a:r>
              <a:rPr lang="en-US" dirty="0" err="1" smtClean="0"/>
              <a:t>processorsfor</a:t>
            </a:r>
            <a:r>
              <a:rPr lang="en-US" dirty="0" smtClean="0"/>
              <a:t> </a:t>
            </a:r>
            <a:r>
              <a:rPr lang="en-US" dirty="0"/>
              <a:t>canning or freezing. </a:t>
            </a:r>
            <a:endParaRPr lang="en-US" dirty="0" smtClean="0"/>
          </a:p>
          <a:p>
            <a:r>
              <a:rPr lang="en-US" dirty="0"/>
              <a:t>Labor costs are kept down by hiring migrant </a:t>
            </a:r>
            <a:r>
              <a:rPr lang="en-US" dirty="0" smtClean="0"/>
              <a:t>farm workers</a:t>
            </a:r>
            <a:r>
              <a:rPr lang="en-US" dirty="0"/>
              <a:t>.</a:t>
            </a:r>
          </a:p>
          <a:p>
            <a:pPr marL="0" indent="0">
              <a:buNone/>
            </a:pPr>
            <a:r>
              <a:rPr lang="en-US" dirty="0"/>
              <a:t>• Specialization in a few crops is common. </a:t>
            </a:r>
          </a:p>
        </p:txBody>
      </p:sp>
      <p:sp>
        <p:nvSpPr>
          <p:cNvPr id="8" name="Content Placeholder 7"/>
          <p:cNvSpPr>
            <a:spLocks noGrp="1"/>
          </p:cNvSpPr>
          <p:nvPr>
            <p:ph sz="half" idx="2"/>
          </p:nvPr>
        </p:nvSpPr>
        <p:spPr>
          <a:xfrm>
            <a:off x="5594122" y="2117124"/>
            <a:ext cx="4859693" cy="3819065"/>
          </a:xfrm>
        </p:spPr>
        <p:txBody>
          <a:bodyPr>
            <a:normAutofit fontScale="70000" lnSpcReduction="20000"/>
          </a:bodyPr>
          <a:lstStyle/>
          <a:p>
            <a:r>
              <a:rPr lang="en-US" dirty="0"/>
              <a:t>Grain Farming</a:t>
            </a:r>
          </a:p>
          <a:p>
            <a:pPr marL="0" indent="0">
              <a:buNone/>
            </a:pPr>
            <a:r>
              <a:rPr lang="en-US" dirty="0"/>
              <a:t>• Distinguished from mixed crop and livestock</a:t>
            </a:r>
          </a:p>
          <a:p>
            <a:pPr marL="0" indent="0">
              <a:buNone/>
            </a:pPr>
            <a:r>
              <a:rPr lang="en-US" dirty="0"/>
              <a:t>farming, because crops are grown primarily for</a:t>
            </a:r>
          </a:p>
          <a:p>
            <a:pPr marL="0" indent="0">
              <a:buNone/>
            </a:pPr>
            <a:r>
              <a:rPr lang="en-US" dirty="0"/>
              <a:t>human consumption.</a:t>
            </a:r>
          </a:p>
          <a:p>
            <a:pPr marL="0" indent="0">
              <a:buNone/>
            </a:pPr>
            <a:r>
              <a:rPr lang="en-US" dirty="0"/>
              <a:t>• Farms sell their output to manufacturers of </a:t>
            </a:r>
            <a:r>
              <a:rPr lang="en-US" dirty="0" smtClean="0"/>
              <a:t>food products</a:t>
            </a:r>
            <a:r>
              <a:rPr lang="en-US" dirty="0"/>
              <a:t>, such as breakfast cereals and bread.</a:t>
            </a:r>
          </a:p>
          <a:p>
            <a:pPr marL="0" indent="0">
              <a:buNone/>
            </a:pPr>
            <a:r>
              <a:rPr lang="en-US" dirty="0"/>
              <a:t>• Characteristics of a Typical Grain Farm</a:t>
            </a:r>
          </a:p>
          <a:p>
            <a:r>
              <a:rPr lang="en-US" dirty="0"/>
              <a:t>– Heavily mechanized</a:t>
            </a:r>
          </a:p>
          <a:p>
            <a:r>
              <a:rPr lang="en-US" dirty="0"/>
              <a:t>– Farms large in areal extent</a:t>
            </a:r>
          </a:p>
          <a:p>
            <a:r>
              <a:rPr lang="en-US" dirty="0"/>
              <a:t>– Oriented to consumer preferences </a:t>
            </a:r>
          </a:p>
        </p:txBody>
      </p:sp>
    </p:spTree>
    <p:extLst>
      <p:ext uri="{BB962C8B-B14F-4D97-AF65-F5344CB8AC3E}">
        <p14:creationId xmlns:p14="http://schemas.microsoft.com/office/powerpoint/2010/main" val="1773998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7" y="753228"/>
            <a:ext cx="9972906" cy="1080938"/>
          </a:xfrm>
        </p:spPr>
        <p:txBody>
          <a:bodyPr/>
          <a:lstStyle/>
          <a:p>
            <a:r>
              <a:rPr lang="en-US" dirty="0"/>
              <a:t>Agricultural Regions: Developed Regions</a:t>
            </a:r>
          </a:p>
        </p:txBody>
      </p:sp>
      <p:sp>
        <p:nvSpPr>
          <p:cNvPr id="3" name="Content Placeholder 2"/>
          <p:cNvSpPr>
            <a:spLocks noGrp="1"/>
          </p:cNvSpPr>
          <p:nvPr>
            <p:ph sz="half" idx="1"/>
          </p:nvPr>
        </p:nvSpPr>
        <p:spPr>
          <a:xfrm>
            <a:off x="321276" y="2108886"/>
            <a:ext cx="5057402" cy="3827303"/>
          </a:xfrm>
        </p:spPr>
        <p:txBody>
          <a:bodyPr>
            <a:normAutofit fontScale="62500" lnSpcReduction="20000"/>
          </a:bodyPr>
          <a:lstStyle/>
          <a:p>
            <a:pPr marL="0" indent="0">
              <a:buNone/>
            </a:pPr>
            <a:r>
              <a:rPr lang="en-US" dirty="0"/>
              <a:t>– </a:t>
            </a:r>
            <a:r>
              <a:rPr lang="en-US" b="1" u="sng" dirty="0"/>
              <a:t>Mediterranean Agriculture</a:t>
            </a:r>
          </a:p>
          <a:p>
            <a:pPr marL="0" indent="0">
              <a:buNone/>
            </a:pPr>
            <a:r>
              <a:rPr lang="en-US" dirty="0"/>
              <a:t>• Every site practicing this form of agriculture borders </a:t>
            </a:r>
            <a:r>
              <a:rPr lang="en-US" dirty="0" smtClean="0"/>
              <a:t>a sea</a:t>
            </a:r>
            <a:r>
              <a:rPr lang="en-US" dirty="0"/>
              <a:t>, and most are on west coasts of continents.</a:t>
            </a:r>
          </a:p>
          <a:p>
            <a:pPr marL="0" indent="0">
              <a:buNone/>
            </a:pPr>
            <a:r>
              <a:rPr lang="en-US" dirty="0"/>
              <a:t>– Prevailing sea winds provide moisture and moderate the winter</a:t>
            </a:r>
          </a:p>
          <a:p>
            <a:pPr marL="0" indent="0">
              <a:buNone/>
            </a:pPr>
            <a:r>
              <a:rPr lang="en-US" dirty="0"/>
              <a:t>temperatures.</a:t>
            </a:r>
          </a:p>
          <a:p>
            <a:pPr marL="0" indent="0">
              <a:buNone/>
            </a:pPr>
            <a:r>
              <a:rPr lang="en-US" dirty="0"/>
              <a:t>• Farmers derive a smaller percentage of income </a:t>
            </a:r>
            <a:r>
              <a:rPr lang="en-US" dirty="0" smtClean="0"/>
              <a:t>from animal </a:t>
            </a:r>
            <a:r>
              <a:rPr lang="en-US" dirty="0"/>
              <a:t>products.</a:t>
            </a:r>
          </a:p>
          <a:p>
            <a:pPr marL="0" indent="0">
              <a:buNone/>
            </a:pPr>
            <a:r>
              <a:rPr lang="en-US" dirty="0"/>
              <a:t>• Most crops are grown for human consumption</a:t>
            </a:r>
            <a:r>
              <a:rPr lang="en-US" dirty="0" smtClean="0"/>
              <a:t>.– </a:t>
            </a:r>
            <a:r>
              <a:rPr lang="en-US" dirty="0"/>
              <a:t>Horticulture, which is the growing of fruits, vegetables, </a:t>
            </a:r>
            <a:r>
              <a:rPr lang="en-US" dirty="0" smtClean="0"/>
              <a:t>and flowers</a:t>
            </a:r>
            <a:r>
              <a:rPr lang="en-US" dirty="0"/>
              <a:t>, and tree crops form the commercial base.</a:t>
            </a:r>
          </a:p>
          <a:p>
            <a:pPr marL="0" indent="0">
              <a:buNone/>
            </a:pPr>
            <a:r>
              <a:rPr lang="en-US" dirty="0"/>
              <a:t>• Along the Mediterranean Sea, olives and grapes are </a:t>
            </a:r>
            <a:r>
              <a:rPr lang="en-US" dirty="0" smtClean="0"/>
              <a:t>two most </a:t>
            </a:r>
            <a:r>
              <a:rPr lang="en-US" dirty="0"/>
              <a:t>important cash crops.</a:t>
            </a:r>
          </a:p>
          <a:p>
            <a:pPr marL="0" indent="0">
              <a:buNone/>
            </a:pPr>
            <a:r>
              <a:rPr lang="en-US" dirty="0"/>
              <a:t>– Approximately half of the land here is used to grow cereals. </a:t>
            </a:r>
          </a:p>
        </p:txBody>
      </p:sp>
      <p:sp>
        <p:nvSpPr>
          <p:cNvPr id="4" name="Content Placeholder 3"/>
          <p:cNvSpPr>
            <a:spLocks noGrp="1"/>
          </p:cNvSpPr>
          <p:nvPr>
            <p:ph sz="half" idx="2"/>
          </p:nvPr>
        </p:nvSpPr>
        <p:spPr>
          <a:xfrm>
            <a:off x="5594123" y="2108886"/>
            <a:ext cx="4933834" cy="3827303"/>
          </a:xfrm>
        </p:spPr>
        <p:txBody>
          <a:bodyPr>
            <a:normAutofit fontScale="62500" lnSpcReduction="20000"/>
          </a:bodyPr>
          <a:lstStyle/>
          <a:p>
            <a:pPr marL="0" indent="0">
              <a:buNone/>
            </a:pPr>
            <a:r>
              <a:rPr lang="en-US" b="1" u="sng" dirty="0"/>
              <a:t>Livestock Ranching</a:t>
            </a:r>
          </a:p>
          <a:p>
            <a:pPr marL="0" indent="0">
              <a:buNone/>
            </a:pPr>
            <a:r>
              <a:rPr lang="en-US" dirty="0"/>
              <a:t>• Ranching is the commercial grazing of livestock over </a:t>
            </a:r>
            <a:r>
              <a:rPr lang="en-US" dirty="0" smtClean="0"/>
              <a:t>an extensive </a:t>
            </a:r>
            <a:r>
              <a:rPr lang="en-US" dirty="0"/>
              <a:t>area.</a:t>
            </a:r>
          </a:p>
          <a:p>
            <a:pPr marL="0" indent="0">
              <a:buNone/>
            </a:pPr>
            <a:r>
              <a:rPr lang="en-US" dirty="0"/>
              <a:t>• Well suited for semiarid or arid land</a:t>
            </a:r>
          </a:p>
          <a:p>
            <a:pPr marL="0" indent="0">
              <a:buNone/>
            </a:pPr>
            <a:r>
              <a:rPr lang="en-US" dirty="0"/>
              <a:t>• Practiced in developed countries where vegetation is </a:t>
            </a:r>
            <a:r>
              <a:rPr lang="en-US" dirty="0" smtClean="0"/>
              <a:t>too sparse </a:t>
            </a:r>
            <a:r>
              <a:rPr lang="en-US" dirty="0"/>
              <a:t>and soil too poor to support crops.</a:t>
            </a:r>
          </a:p>
          <a:p>
            <a:pPr marL="0" indent="0">
              <a:buNone/>
            </a:pPr>
            <a:r>
              <a:rPr lang="en-US" dirty="0"/>
              <a:t>• Historically, ranchers sought to move their cattle </a:t>
            </a:r>
            <a:r>
              <a:rPr lang="en-US" dirty="0" smtClean="0"/>
              <a:t>from Texas </a:t>
            </a:r>
            <a:r>
              <a:rPr lang="en-US" dirty="0"/>
              <a:t>to Chicago, because the cattle were worth </a:t>
            </a:r>
            <a:r>
              <a:rPr lang="en-US" dirty="0" smtClean="0"/>
              <a:t>more money </a:t>
            </a:r>
            <a:r>
              <a:rPr lang="en-US" dirty="0"/>
              <a:t>farther north.</a:t>
            </a:r>
          </a:p>
          <a:p>
            <a:r>
              <a:rPr lang="en-US" dirty="0" smtClean="0"/>
              <a:t>Today</a:t>
            </a:r>
            <a:r>
              <a:rPr lang="en-US" dirty="0"/>
              <a:t>, ranching has become part of the </a:t>
            </a:r>
            <a:r>
              <a:rPr lang="en-US" dirty="0" smtClean="0"/>
              <a:t>meat-processing industry </a:t>
            </a:r>
            <a:r>
              <a:rPr lang="en-US" dirty="0"/>
              <a:t>where new methods of breeding and sources </a:t>
            </a:r>
            <a:r>
              <a:rPr lang="en-US" dirty="0" smtClean="0"/>
              <a:t>of water </a:t>
            </a:r>
            <a:r>
              <a:rPr lang="en-US" dirty="0"/>
              <a:t>and feed are embraced. </a:t>
            </a:r>
          </a:p>
        </p:txBody>
      </p:sp>
    </p:spTree>
    <p:extLst>
      <p:ext uri="{BB962C8B-B14F-4D97-AF65-F5344CB8AC3E}">
        <p14:creationId xmlns:p14="http://schemas.microsoft.com/office/powerpoint/2010/main" val="3811402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Agriculture </a:t>
            </a:r>
            <a:endParaRPr lang="en-US" dirty="0"/>
          </a:p>
        </p:txBody>
      </p:sp>
      <p:sp>
        <p:nvSpPr>
          <p:cNvPr id="3" name="Content Placeholder 2"/>
          <p:cNvSpPr>
            <a:spLocks noGrp="1"/>
          </p:cNvSpPr>
          <p:nvPr>
            <p:ph idx="1"/>
          </p:nvPr>
        </p:nvSpPr>
        <p:spPr>
          <a:xfrm>
            <a:off x="457201" y="2128346"/>
            <a:ext cx="10310648" cy="4256688"/>
          </a:xfrm>
        </p:spPr>
        <p:txBody>
          <a:bodyPr>
            <a:normAutofit fontScale="62500" lnSpcReduction="20000"/>
          </a:bodyPr>
          <a:lstStyle/>
          <a:p>
            <a:pPr marL="0" indent="0">
              <a:buNone/>
            </a:pPr>
            <a:r>
              <a:rPr lang="en-US" b="1" u="sng" dirty="0"/>
              <a:t>Invention of Agriculture</a:t>
            </a:r>
            <a:endParaRPr lang="en-US" dirty="0"/>
          </a:p>
          <a:p>
            <a:pPr lvl="0"/>
            <a:r>
              <a:rPr lang="en-US" dirty="0"/>
              <a:t>The agricultural revolution was the time when human beings first domesticated plants and animals and no longer relied entirely on hunting and gathering.</a:t>
            </a:r>
          </a:p>
          <a:p>
            <a:pPr lvl="0"/>
            <a:r>
              <a:rPr lang="en-US" dirty="0"/>
              <a:t>Scholars believe that the agricultural revolution occurred around the 8000 B.C. because the world's population began to grow.   </a:t>
            </a:r>
          </a:p>
          <a:p>
            <a:pPr lvl="0"/>
            <a:r>
              <a:rPr lang="en-US" dirty="0"/>
              <a:t>By growing plants and raising animals, human beings created larger and more stable sources of food, so more people could survive.</a:t>
            </a:r>
          </a:p>
          <a:p>
            <a:pPr marL="0" indent="0">
              <a:buNone/>
            </a:pPr>
            <a:r>
              <a:rPr lang="en-US" dirty="0"/>
              <a:t> </a:t>
            </a:r>
          </a:p>
          <a:p>
            <a:pPr marL="0" indent="0">
              <a:buNone/>
            </a:pPr>
            <a:r>
              <a:rPr lang="en-US" b="1" u="sng" dirty="0"/>
              <a:t>Environmental / Cultural Factors</a:t>
            </a:r>
            <a:endParaRPr lang="en-US" dirty="0"/>
          </a:p>
          <a:p>
            <a:r>
              <a:rPr lang="en-US" u="sng" dirty="0"/>
              <a:t>Environmental factor </a:t>
            </a:r>
            <a:endParaRPr lang="en-US" dirty="0"/>
          </a:p>
          <a:p>
            <a:pPr lvl="0"/>
            <a:r>
              <a:rPr lang="en-US" dirty="0"/>
              <a:t>The first domestication of crops and animals coincided with climate change</a:t>
            </a:r>
          </a:p>
          <a:p>
            <a:pPr lvl="0"/>
            <a:r>
              <a:rPr lang="en-US" dirty="0"/>
              <a:t>This marked the end of the last ice age </a:t>
            </a:r>
          </a:p>
          <a:p>
            <a:pPr marL="0" indent="0">
              <a:buNone/>
            </a:pPr>
            <a:r>
              <a:rPr lang="en-US" u="sng" dirty="0"/>
              <a:t>Cultural factors </a:t>
            </a:r>
            <a:endParaRPr lang="en-US" dirty="0"/>
          </a:p>
          <a:p>
            <a:pPr lvl="0"/>
            <a:r>
              <a:rPr lang="en-US" dirty="0"/>
              <a:t>People who rather live in a stable place than a hunter to build permanent settlements </a:t>
            </a:r>
          </a:p>
          <a:p>
            <a:pPr lvl="0"/>
            <a:r>
              <a:rPr lang="en-US" dirty="0"/>
              <a:t>Cut plants and drop berries, fruits, and seeds </a:t>
            </a:r>
          </a:p>
          <a:p>
            <a:pPr lvl="0"/>
            <a:r>
              <a:rPr lang="en-US" dirty="0"/>
              <a:t>Subsequent generations learned to pour water over the site and introduce manure and other soul improvements</a:t>
            </a:r>
          </a:p>
          <a:p>
            <a:endParaRPr lang="en-US" dirty="0"/>
          </a:p>
        </p:txBody>
      </p:sp>
    </p:spTree>
    <p:extLst>
      <p:ext uri="{BB962C8B-B14F-4D97-AF65-F5344CB8AC3E}">
        <p14:creationId xmlns:p14="http://schemas.microsoft.com/office/powerpoint/2010/main" val="1636120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Agricultural Hearth</a:t>
            </a:r>
            <a:br>
              <a:rPr lang="en-US" dirty="0"/>
            </a:br>
            <a:endParaRPr lang="en-US" dirty="0"/>
          </a:p>
        </p:txBody>
      </p:sp>
      <p:sp>
        <p:nvSpPr>
          <p:cNvPr id="3" name="Content Placeholder 2"/>
          <p:cNvSpPr>
            <a:spLocks noGrp="1"/>
          </p:cNvSpPr>
          <p:nvPr>
            <p:ph idx="1"/>
          </p:nvPr>
        </p:nvSpPr>
        <p:spPr>
          <a:xfrm>
            <a:off x="425669" y="2128346"/>
            <a:ext cx="10941269" cy="4193626"/>
          </a:xfrm>
        </p:spPr>
        <p:txBody>
          <a:bodyPr>
            <a:normAutofit fontScale="70000" lnSpcReduction="20000"/>
          </a:bodyPr>
          <a:lstStyle/>
          <a:p>
            <a:r>
              <a:rPr lang="en-US" dirty="0" smtClean="0"/>
              <a:t>Southwest </a:t>
            </a:r>
            <a:r>
              <a:rPr lang="en-US" dirty="0"/>
              <a:t>Asia: One of the earliest crops domesticated in southwest Asia around 10,000 years ago was barely. </a:t>
            </a:r>
          </a:p>
          <a:p>
            <a:r>
              <a:rPr lang="en-US" dirty="0"/>
              <a:t>-Southwest Asia is recognized for the world’s largest number of animals that were domesticated and proven to be most important for agriculture which includes cattle, goat, pigs and sheep. </a:t>
            </a:r>
          </a:p>
          <a:p>
            <a:r>
              <a:rPr lang="en-US" dirty="0"/>
              <a:t>East Asia: Rice is thought to have been domesticated in East Asia more than 10,000 years ago, in eastern China.</a:t>
            </a:r>
          </a:p>
          <a:p>
            <a:r>
              <a:rPr lang="en-US" dirty="0"/>
              <a:t>Millet was cultivated at an early date along the Yellow River.</a:t>
            </a:r>
          </a:p>
          <a:p>
            <a:r>
              <a:rPr lang="en-US" dirty="0"/>
              <a:t>Central and South Asia: Chickens are thought to have diffused from South Asia around 4,000 years ago.</a:t>
            </a:r>
          </a:p>
          <a:p>
            <a:r>
              <a:rPr lang="en-US" dirty="0"/>
              <a:t>The horse is considered to have been domesticated in Central Asia.</a:t>
            </a:r>
          </a:p>
          <a:p>
            <a:r>
              <a:rPr lang="en-US" dirty="0"/>
              <a:t>Diffusion of the domesticated horse is thought to be involved with the diffusion of the Indo-European language.</a:t>
            </a:r>
          </a:p>
          <a:p>
            <a:r>
              <a:rPr lang="en-US" dirty="0"/>
              <a:t>Sub-Saharan Africa: Domesticated in central Africa around 8,000 years ago </a:t>
            </a:r>
          </a:p>
          <a:p>
            <a:r>
              <a:rPr lang="en-US" dirty="0"/>
              <a:t>Yams may have been domesticated even earlier. Millet and rice may have been domesticated in East Asia. </a:t>
            </a:r>
          </a:p>
          <a:p>
            <a:r>
              <a:rPr lang="en-US" dirty="0"/>
              <a:t>Latin America: Two important hearths of crop domestication are thought to have emerged in Mexico and Peru. Mexico considered a hearth for beans and cotton Peru for potato. </a:t>
            </a:r>
          </a:p>
          <a:p>
            <a:endParaRPr lang="en-US" dirty="0"/>
          </a:p>
        </p:txBody>
      </p:sp>
    </p:spTree>
    <p:extLst>
      <p:ext uri="{BB962C8B-B14F-4D97-AF65-F5344CB8AC3E}">
        <p14:creationId xmlns:p14="http://schemas.microsoft.com/office/powerpoint/2010/main" val="956314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Farmers </a:t>
            </a:r>
            <a:endParaRPr lang="en-US" dirty="0"/>
          </a:p>
        </p:txBody>
      </p:sp>
      <p:sp>
        <p:nvSpPr>
          <p:cNvPr id="3" name="Content Placeholder 2"/>
          <p:cNvSpPr>
            <a:spLocks noGrp="1"/>
          </p:cNvSpPr>
          <p:nvPr>
            <p:ph idx="1"/>
          </p:nvPr>
        </p:nvSpPr>
        <p:spPr/>
        <p:txBody>
          <a:bodyPr>
            <a:normAutofit fontScale="85000" lnSpcReduction="10000"/>
          </a:bodyPr>
          <a:lstStyle/>
          <a:p>
            <a:r>
              <a:rPr lang="en-US" dirty="0"/>
              <a:t>Percentage Of Farmers </a:t>
            </a:r>
          </a:p>
          <a:p>
            <a:r>
              <a:rPr lang="en-US" dirty="0"/>
              <a:t>-In developed countries, around 3 percent of workers are engaged directly in farming, compared to around 42 percent in developing countries.</a:t>
            </a:r>
          </a:p>
          <a:p>
            <a:r>
              <a:rPr lang="en-US" dirty="0"/>
              <a:t>-North America contains 2% of farmers but with this low amount of farmers they are able to produce for themselves and elsewhere in the world. </a:t>
            </a:r>
          </a:p>
          <a:p>
            <a:r>
              <a:rPr lang="en-US" dirty="0"/>
              <a:t>-The number of farmers decline dramatically in developed countries during the 20th century. </a:t>
            </a:r>
          </a:p>
          <a:p>
            <a:r>
              <a:rPr lang="en-US" dirty="0"/>
              <a:t>-People were pushed away from farms by lack of money, income and the lack of opportunity, but they were pulled to higher paying jobs in urban areas </a:t>
            </a:r>
          </a:p>
          <a:p>
            <a:r>
              <a:rPr lang="en-US" dirty="0"/>
              <a:t>-It eventually stabilized in 1980 at around 2 million</a:t>
            </a:r>
          </a:p>
          <a:p>
            <a:endParaRPr lang="en-US" dirty="0"/>
          </a:p>
        </p:txBody>
      </p:sp>
    </p:spTree>
    <p:extLst>
      <p:ext uri="{BB962C8B-B14F-4D97-AF65-F5344CB8AC3E}">
        <p14:creationId xmlns:p14="http://schemas.microsoft.com/office/powerpoint/2010/main" val="415255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Machinery, Science, and Technology</a:t>
            </a:r>
            <a:br>
              <a:rPr lang="en-US" dirty="0"/>
            </a:br>
            <a:endParaRPr lang="en-US" dirty="0"/>
          </a:p>
        </p:txBody>
      </p:sp>
      <p:sp>
        <p:nvSpPr>
          <p:cNvPr id="3" name="Content Placeholder 2"/>
          <p:cNvSpPr>
            <a:spLocks noGrp="1"/>
          </p:cNvSpPr>
          <p:nvPr>
            <p:ph idx="1"/>
          </p:nvPr>
        </p:nvSpPr>
        <p:spPr>
          <a:xfrm>
            <a:off x="331076" y="2096814"/>
            <a:ext cx="10799379" cy="4414345"/>
          </a:xfrm>
        </p:spPr>
        <p:txBody>
          <a:bodyPr>
            <a:noAutofit/>
          </a:bodyPr>
          <a:lstStyle/>
          <a:p>
            <a:pPr marL="0" indent="0">
              <a:buNone/>
            </a:pPr>
            <a:r>
              <a:rPr lang="en-US" sz="1600" dirty="0" smtClean="0"/>
              <a:t>*</a:t>
            </a:r>
            <a:r>
              <a:rPr lang="en-US" sz="1600" dirty="0"/>
              <a:t>Developed countries- farmers rely on machinery to do the work rather than people or animals. </a:t>
            </a:r>
          </a:p>
          <a:p>
            <a:pPr marL="0" indent="0">
              <a:buNone/>
            </a:pPr>
            <a:r>
              <a:rPr lang="en-US" sz="1600" dirty="0"/>
              <a:t>*Developing countries- farmers do the work with hand tools and animal power.</a:t>
            </a:r>
          </a:p>
          <a:p>
            <a:pPr marL="0" indent="0">
              <a:buNone/>
            </a:pPr>
            <a:r>
              <a:rPr lang="en-US" sz="1600" dirty="0"/>
              <a:t>*Traditionally, the farmer or local craftspeople made equipment from wood but beginning in the late 18th centuries factories started producing the machinery. </a:t>
            </a:r>
          </a:p>
          <a:p>
            <a:pPr marL="0" indent="0">
              <a:buNone/>
            </a:pPr>
            <a:r>
              <a:rPr lang="en-US" sz="1600" dirty="0"/>
              <a:t>*The first all iron plow was made in the 1770s and was followed by inventions that made farming less dependent on humans and animals. Today it is all dependent on machinery.  </a:t>
            </a:r>
          </a:p>
          <a:p>
            <a:pPr marL="0" indent="0">
              <a:buNone/>
            </a:pPr>
            <a:r>
              <a:rPr lang="en-US" sz="1600" dirty="0"/>
              <a:t>*Experiments conducted in university laboratories, and research organizations generate new fertilizers, herbicides, hybrid plants, animal breeds, and farming practices, which lead to higher crop yields. </a:t>
            </a:r>
          </a:p>
          <a:p>
            <a:pPr marL="0" indent="0">
              <a:buNone/>
            </a:pPr>
            <a:r>
              <a:rPr lang="en-US" sz="1600" dirty="0"/>
              <a:t>*Access to other scientific information had helps farmers make more intelligent decisions regarding agricultural practices.  </a:t>
            </a:r>
          </a:p>
          <a:p>
            <a:pPr marL="0" indent="0">
              <a:buNone/>
            </a:pPr>
            <a:r>
              <a:rPr lang="en-US" sz="1600" dirty="0"/>
              <a:t>*Farmers use GPS to determine precise locations to plant their seeds and to spread different types/amounts of fertilizers; they also use it to keep track of where the cattle and tractors are.</a:t>
            </a:r>
          </a:p>
          <a:p>
            <a:pPr marL="0" indent="0">
              <a:buNone/>
            </a:pPr>
            <a:r>
              <a:rPr lang="en-US" sz="1600" dirty="0"/>
              <a:t>*Farmers use satellite imagery to monitor their progress and to determine the number of bushels being harvested.</a:t>
            </a:r>
          </a:p>
          <a:p>
            <a:endParaRPr lang="en-US" sz="1600" dirty="0"/>
          </a:p>
        </p:txBody>
      </p:sp>
    </p:spTree>
    <p:extLst>
      <p:ext uri="{BB962C8B-B14F-4D97-AF65-F5344CB8AC3E}">
        <p14:creationId xmlns:p14="http://schemas.microsoft.com/office/powerpoint/2010/main" val="362532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Farm Size </a:t>
            </a:r>
            <a:br>
              <a:rPr lang="en-US" dirty="0"/>
            </a:br>
            <a:endParaRPr lang="en-US" dirty="0"/>
          </a:p>
        </p:txBody>
      </p:sp>
      <p:sp>
        <p:nvSpPr>
          <p:cNvPr id="3" name="Content Placeholder 2"/>
          <p:cNvSpPr>
            <a:spLocks noGrp="1"/>
          </p:cNvSpPr>
          <p:nvPr>
            <p:ph idx="1"/>
          </p:nvPr>
        </p:nvSpPr>
        <p:spPr>
          <a:xfrm>
            <a:off x="339809" y="2049518"/>
            <a:ext cx="10294883" cy="4319751"/>
          </a:xfrm>
        </p:spPr>
        <p:txBody>
          <a:bodyPr>
            <a:normAutofit fontScale="47500" lnSpcReduction="20000"/>
          </a:bodyPr>
          <a:lstStyle/>
          <a:p>
            <a:r>
              <a:rPr lang="en-US" sz="2900" dirty="0">
                <a:latin typeface="Times New Roman" panose="02020603050405020304" pitchFamily="18" charset="0"/>
                <a:cs typeface="Times New Roman" panose="02020603050405020304" pitchFamily="18" charset="0"/>
              </a:rPr>
              <a:t>Farm Size </a:t>
            </a:r>
          </a:p>
          <a:p>
            <a:pPr lvl="0"/>
            <a:r>
              <a:rPr lang="en-US" sz="2900" dirty="0">
                <a:latin typeface="Times New Roman" panose="02020603050405020304" pitchFamily="18" charset="0"/>
                <a:cs typeface="Times New Roman" panose="02020603050405020304" pitchFamily="18" charset="0"/>
              </a:rPr>
              <a:t>Average size is relatively large in commercial agriculture </a:t>
            </a:r>
          </a:p>
          <a:p>
            <a:r>
              <a:rPr lang="en-US" sz="2900" dirty="0">
                <a:latin typeface="Times New Roman" panose="02020603050405020304" pitchFamily="18" charset="0"/>
                <a:cs typeface="Times New Roman" panose="02020603050405020304" pitchFamily="18" charset="0"/>
              </a:rPr>
              <a:t>	441 acres in the US</a:t>
            </a:r>
          </a:p>
          <a:p>
            <a:r>
              <a:rPr lang="en-US" sz="2900" dirty="0">
                <a:latin typeface="Times New Roman" panose="02020603050405020304" pitchFamily="18" charset="0"/>
                <a:cs typeface="Times New Roman" panose="02020603050405020304" pitchFamily="18" charset="0"/>
              </a:rPr>
              <a:t>	2.5 acres in China</a:t>
            </a:r>
          </a:p>
          <a:p>
            <a:pPr lvl="0"/>
            <a:r>
              <a:rPr lang="en-US" sz="2900" dirty="0">
                <a:latin typeface="Times New Roman" panose="02020603050405020304" pitchFamily="18" charset="0"/>
                <a:cs typeface="Times New Roman" panose="02020603050405020304" pitchFamily="18" charset="0"/>
              </a:rPr>
              <a:t>Farm Size depends on mechanization: Combines, pickers, and other machinery perform most efficiently at very large scales and their expensive price can't be justified on a small farm.</a:t>
            </a:r>
          </a:p>
          <a:p>
            <a:pPr lvl="0"/>
            <a:r>
              <a:rPr lang="en-US" sz="2900" dirty="0">
                <a:latin typeface="Times New Roman" panose="02020603050405020304" pitchFamily="18" charset="0"/>
                <a:cs typeface="Times New Roman" panose="02020603050405020304" pitchFamily="18" charset="0"/>
              </a:rPr>
              <a:t> Large farm size and mechanization, commercial culture is an expensive business</a:t>
            </a:r>
          </a:p>
          <a:p>
            <a:pPr lvl="0"/>
            <a:r>
              <a:rPr lang="en-US" sz="2900" dirty="0">
                <a:latin typeface="Times New Roman" panose="02020603050405020304" pitchFamily="18" charset="0"/>
                <a:cs typeface="Times New Roman" panose="02020603050405020304" pitchFamily="18" charset="0"/>
              </a:rPr>
              <a:t>Money for machinery and land mass is frequently borrowed from a bank and repaid after output is sold</a:t>
            </a:r>
          </a:p>
          <a:p>
            <a:pPr lvl="0" fontAlgn="base"/>
            <a:r>
              <a:rPr lang="en-US" sz="2900" dirty="0">
                <a:latin typeface="Times New Roman" panose="02020603050405020304" pitchFamily="18" charset="0"/>
                <a:cs typeface="Times New Roman" panose="02020603050405020304" pitchFamily="18" charset="0"/>
              </a:rPr>
              <a:t>Commercial agriculture is increasingly dominated by a handful of large farms </a:t>
            </a:r>
          </a:p>
          <a:p>
            <a:pPr lvl="0" fontAlgn="base"/>
            <a:r>
              <a:rPr lang="en-US" sz="2900" dirty="0">
                <a:latin typeface="Times New Roman" panose="02020603050405020304" pitchFamily="18" charset="0"/>
                <a:cs typeface="Times New Roman" panose="02020603050405020304" pitchFamily="18" charset="0"/>
              </a:rPr>
              <a:t>In the United States, the largest 5% of farms produce 75% of the country’s total agriculture.</a:t>
            </a:r>
          </a:p>
          <a:p>
            <a:pPr lvl="0" fontAlgn="base"/>
            <a:r>
              <a:rPr lang="en-US" sz="2900" dirty="0">
                <a:latin typeface="Times New Roman" panose="02020603050405020304" pitchFamily="18" charset="0"/>
                <a:cs typeface="Times New Roman" panose="02020603050405020304" pitchFamily="18" charset="0"/>
              </a:rPr>
              <a:t>Despite their size, most commercial farms in developed countries (90% in the United States) are family owned and operated.</a:t>
            </a:r>
          </a:p>
          <a:p>
            <a:pPr lvl="0" fontAlgn="base"/>
            <a:r>
              <a:rPr lang="en-US" sz="2900" dirty="0">
                <a:latin typeface="Times New Roman" panose="02020603050405020304" pitchFamily="18" charset="0"/>
                <a:cs typeface="Times New Roman" panose="02020603050405020304" pitchFamily="18" charset="0"/>
              </a:rPr>
              <a:t>Commercial farmers frequently expand their holdings by renting nearby fields.</a:t>
            </a:r>
          </a:p>
          <a:p>
            <a:pPr lvl="0" fontAlgn="base"/>
            <a:r>
              <a:rPr lang="en-US" sz="2900" dirty="0">
                <a:latin typeface="Times New Roman" panose="02020603050405020304" pitchFamily="18" charset="0"/>
                <a:cs typeface="Times New Roman" panose="02020603050405020304" pitchFamily="18" charset="0"/>
              </a:rPr>
              <a:t>Although the United States had fewer farms and farming in 2000 than in 1900, the amount of land devoted to agriculture increased by 13%, primarily due to irrigation and reclamation.</a:t>
            </a:r>
          </a:p>
          <a:p>
            <a:pPr lvl="0" fontAlgn="base"/>
            <a:r>
              <a:rPr lang="en-US" sz="2900" dirty="0">
                <a:latin typeface="Times New Roman" panose="02020603050405020304" pitchFamily="18" charset="0"/>
                <a:cs typeface="Times New Roman" panose="02020603050405020304" pitchFamily="18" charset="0"/>
              </a:rPr>
              <a:t>However, in the 21st century, the United States has been losing 1.2 million hectares (3 million acres) per year of its 400 million hectares (1 billion acres) of farmland, primarily because of the expansion of urban areas. </a:t>
            </a:r>
          </a:p>
          <a:p>
            <a:endParaRPr lang="en-US" dirty="0"/>
          </a:p>
        </p:txBody>
      </p:sp>
    </p:spTree>
    <p:extLst>
      <p:ext uri="{BB962C8B-B14F-4D97-AF65-F5344CB8AC3E}">
        <p14:creationId xmlns:p14="http://schemas.microsoft.com/office/powerpoint/2010/main" val="254411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 and Nutrition </a:t>
            </a:r>
            <a:endParaRPr lang="en-US" dirty="0"/>
          </a:p>
        </p:txBody>
      </p:sp>
      <p:sp>
        <p:nvSpPr>
          <p:cNvPr id="3" name="Content Placeholder 2"/>
          <p:cNvSpPr>
            <a:spLocks noGrp="1"/>
          </p:cNvSpPr>
          <p:nvPr>
            <p:ph idx="1"/>
          </p:nvPr>
        </p:nvSpPr>
        <p:spPr>
          <a:xfrm>
            <a:off x="204952" y="2096814"/>
            <a:ext cx="10089231" cy="4303985"/>
          </a:xfrm>
        </p:spPr>
        <p:txBody>
          <a:bodyPr>
            <a:normAutofit fontScale="77500" lnSpcReduction="20000"/>
          </a:bodyPr>
          <a:lstStyle/>
          <a:p>
            <a:pPr fontAlgn="base"/>
            <a:r>
              <a:rPr lang="en-US" b="1" u="sng" dirty="0"/>
              <a:t>Diet and Nutrition/Total Consumption of Food</a:t>
            </a:r>
            <a:endParaRPr lang="en-US" dirty="0"/>
          </a:p>
          <a:p>
            <a:pPr fontAlgn="base"/>
            <a:r>
              <a:rPr lang="en-US" dirty="0"/>
              <a:t>*Over time the food in our markets have shied away from the usual look of it after it has been processed and packaged. It no longer reminds us of it coming directly from the farm.</a:t>
            </a:r>
          </a:p>
          <a:p>
            <a:pPr fontAlgn="base"/>
            <a:r>
              <a:rPr lang="en-US" dirty="0"/>
              <a:t>*In the United States and Canada, there are hardly any more full-time farmers. Most of the food is grown in factories or other unnatural ways. </a:t>
            </a:r>
          </a:p>
          <a:p>
            <a:pPr fontAlgn="base"/>
            <a:r>
              <a:rPr lang="en-US" dirty="0"/>
              <a:t>*In contrast, you can find more farmers who farm to sustain their life or their family’s life only typically seen in Asia.  </a:t>
            </a:r>
          </a:p>
          <a:p>
            <a:pPr fontAlgn="base"/>
            <a:r>
              <a:rPr lang="en-US" dirty="0"/>
              <a:t>*This shows the most fundamental difference between the more developed and less developed countries of the world.</a:t>
            </a:r>
          </a:p>
          <a:p>
            <a:pPr fontAlgn="base"/>
            <a:r>
              <a:rPr lang="en-US" dirty="0"/>
              <a:t> </a:t>
            </a:r>
          </a:p>
          <a:p>
            <a:pPr fontAlgn="base"/>
            <a:r>
              <a:rPr lang="en-US" b="1" u="sng" dirty="0"/>
              <a:t>Diet and Nutrition: </a:t>
            </a:r>
            <a:r>
              <a:rPr lang="en-US" dirty="0"/>
              <a:t>Described in three ways</a:t>
            </a:r>
          </a:p>
          <a:p>
            <a:pPr fontAlgn="base"/>
            <a:r>
              <a:rPr lang="en-US" b="1" dirty="0"/>
              <a:t>Level of development </a:t>
            </a:r>
            <a:r>
              <a:rPr lang="en-US" dirty="0"/>
              <a:t>People in developed countries consume more food from different sources than developing countries</a:t>
            </a:r>
            <a:r>
              <a:rPr lang="en-US" b="1" u="sng" dirty="0"/>
              <a:t>.</a:t>
            </a:r>
            <a:r>
              <a:rPr lang="en-US" b="1" dirty="0"/>
              <a:t> Physical Conditions</a:t>
            </a:r>
            <a:r>
              <a:rPr lang="en-US" b="1" u="sng" dirty="0"/>
              <a:t>:</a:t>
            </a:r>
            <a:r>
              <a:rPr lang="en-US" b="1" dirty="0"/>
              <a:t> </a:t>
            </a:r>
            <a:r>
              <a:rPr lang="en-US" dirty="0"/>
              <a:t>Climate impacts developing countries for producing food while developed countries have food shipped.</a:t>
            </a:r>
            <a:r>
              <a:rPr lang="en-US" b="1" dirty="0"/>
              <a:t> Cultural Preferences: </a:t>
            </a:r>
            <a:r>
              <a:rPr lang="en-US" dirty="0"/>
              <a:t>The economy, physical boundaries  and taboos influence </a:t>
            </a:r>
          </a:p>
          <a:p>
            <a:endParaRPr lang="en-US" dirty="0"/>
          </a:p>
        </p:txBody>
      </p:sp>
    </p:spTree>
    <p:extLst>
      <p:ext uri="{BB962C8B-B14F-4D97-AF65-F5344CB8AC3E}">
        <p14:creationId xmlns:p14="http://schemas.microsoft.com/office/powerpoint/2010/main" val="3549571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55" y="753228"/>
            <a:ext cx="10136527" cy="1080938"/>
          </a:xfrm>
        </p:spPr>
        <p:txBody>
          <a:bodyPr/>
          <a:lstStyle/>
          <a:p>
            <a:r>
              <a:rPr lang="en-US" dirty="0"/>
              <a:t>Total Consumption of food</a:t>
            </a:r>
            <a:br>
              <a:rPr lang="en-US" dirty="0"/>
            </a:br>
            <a:endParaRPr lang="en-US" dirty="0"/>
          </a:p>
        </p:txBody>
      </p:sp>
      <p:sp>
        <p:nvSpPr>
          <p:cNvPr id="3" name="Content Placeholder 2"/>
          <p:cNvSpPr>
            <a:spLocks noGrp="1"/>
          </p:cNvSpPr>
          <p:nvPr>
            <p:ph idx="1"/>
          </p:nvPr>
        </p:nvSpPr>
        <p:spPr>
          <a:xfrm>
            <a:off x="157655" y="2144110"/>
            <a:ext cx="10736317" cy="4225159"/>
          </a:xfrm>
        </p:spPr>
        <p:txBody>
          <a:bodyPr>
            <a:normAutofit fontScale="55000" lnSpcReduction="20000"/>
          </a:bodyPr>
          <a:lstStyle/>
          <a:p>
            <a:pPr fontAlgn="base"/>
            <a:r>
              <a:rPr lang="en-US" sz="2900" b="1" u="sng" dirty="0">
                <a:latin typeface="Times New Roman" panose="02020603050405020304" pitchFamily="18" charset="0"/>
                <a:cs typeface="Times New Roman" panose="02020603050405020304" pitchFamily="18" charset="0"/>
              </a:rPr>
              <a:t>Total Consumption of food</a:t>
            </a:r>
            <a:endParaRPr lang="en-US" sz="2900" dirty="0">
              <a:latin typeface="Times New Roman" panose="02020603050405020304" pitchFamily="18" charset="0"/>
              <a:cs typeface="Times New Roman" panose="02020603050405020304" pitchFamily="18" charset="0"/>
            </a:endParaRPr>
          </a:p>
          <a:p>
            <a:pPr fontAlgn="base"/>
            <a:r>
              <a:rPr lang="en-US" sz="2900" dirty="0">
                <a:latin typeface="Times New Roman" panose="02020603050405020304" pitchFamily="18" charset="0"/>
                <a:cs typeface="Times New Roman" panose="02020603050405020304" pitchFamily="18" charset="0"/>
              </a:rPr>
              <a:t>*The amount an individual consumes is dietary energy consumption.</a:t>
            </a:r>
          </a:p>
          <a:p>
            <a:pPr fontAlgn="base"/>
            <a:r>
              <a:rPr lang="en-US" sz="2900" dirty="0">
                <a:latin typeface="Times New Roman" panose="02020603050405020304" pitchFamily="18" charset="0"/>
                <a:cs typeface="Times New Roman" panose="02020603050405020304" pitchFamily="18" charset="0"/>
              </a:rPr>
              <a:t>*One gram of each food source delivers a kilocalorie level that nutritionists can measure, which is a measurement of dietary energy.</a:t>
            </a:r>
          </a:p>
          <a:p>
            <a:pPr fontAlgn="base"/>
            <a:r>
              <a:rPr lang="en-US" sz="2900" dirty="0">
                <a:latin typeface="Times New Roman" panose="02020603050405020304" pitchFamily="18" charset="0"/>
                <a:cs typeface="Times New Roman" panose="02020603050405020304" pitchFamily="18" charset="0"/>
              </a:rPr>
              <a:t>*Most humans derive most of their kilocalories through consumption of cereal grain.</a:t>
            </a:r>
          </a:p>
          <a:p>
            <a:pPr fontAlgn="base"/>
            <a:r>
              <a:rPr lang="en-US" sz="2900" dirty="0">
                <a:latin typeface="Times New Roman" panose="02020603050405020304" pitchFamily="18" charset="0"/>
                <a:cs typeface="Times New Roman" panose="02020603050405020304" pitchFamily="18" charset="0"/>
              </a:rPr>
              <a:t>*Grain is the seed from cereal grass.</a:t>
            </a:r>
          </a:p>
          <a:p>
            <a:pPr fontAlgn="base"/>
            <a:r>
              <a:rPr lang="en-US" sz="2900" dirty="0">
                <a:latin typeface="Times New Roman" panose="02020603050405020304" pitchFamily="18" charset="0"/>
                <a:cs typeface="Times New Roman" panose="02020603050405020304" pitchFamily="18" charset="0"/>
              </a:rPr>
              <a:t>*Wheat, Rice and Maize together account for nearly 90 percent of all grain production and more than 40 percent of all dietary energy consumed worldwide.</a:t>
            </a:r>
          </a:p>
          <a:p>
            <a:pPr fontAlgn="base"/>
            <a:r>
              <a:rPr lang="en-US" sz="2900" dirty="0">
                <a:latin typeface="Times New Roman" panose="02020603050405020304" pitchFamily="18" charset="0"/>
                <a:cs typeface="Times New Roman" panose="02020603050405020304" pitchFamily="18" charset="0"/>
              </a:rPr>
              <a:t>*Wheat is the most consumed in Central and Southwest Asia, where dry conditions are more suitable for growing wheat.</a:t>
            </a:r>
          </a:p>
          <a:p>
            <a:pPr fontAlgn="base"/>
            <a:r>
              <a:rPr lang="en-US" sz="2900" dirty="0">
                <a:latin typeface="Times New Roman" panose="02020603050405020304" pitchFamily="18" charset="0"/>
                <a:cs typeface="Times New Roman" panose="02020603050405020304" pitchFamily="18" charset="0"/>
              </a:rPr>
              <a:t>*Rice is mostly consumed in East, South and Southeast Asia. It is the most suitable crop for production in tropical climates.</a:t>
            </a:r>
          </a:p>
          <a:p>
            <a:pPr fontAlgn="base"/>
            <a:r>
              <a:rPr lang="en-US" sz="2900" dirty="0">
                <a:latin typeface="Times New Roman" panose="02020603050405020304" pitchFamily="18" charset="0"/>
                <a:cs typeface="Times New Roman" panose="02020603050405020304" pitchFamily="18" charset="0"/>
              </a:rPr>
              <a:t>*Maize. The leading crop in the world is maize (Corn), though much of its grown for purposes other than direct human consumption, especially as animal feed. It is leading crop in some countries of Sub-Saharan Africa.</a:t>
            </a:r>
          </a:p>
          <a:p>
            <a:pPr fontAlgn="base"/>
            <a:r>
              <a:rPr lang="en-US" sz="2900" dirty="0">
                <a:latin typeface="Times New Roman" panose="02020603050405020304" pitchFamily="18" charset="0"/>
                <a:cs typeface="Times New Roman" panose="02020603050405020304" pitchFamily="18" charset="0"/>
              </a:rPr>
              <a:t>*Other Crops. A handful of countries obtain the largest share of dietary energy from other crops, especially in Sub-Saharan Africa. These include cassava, sorghum, millet, plantains, sweet potatoes, and yams. Sugar is the leading source of dietary energy in Venezuela.</a:t>
            </a:r>
          </a:p>
          <a:p>
            <a:endParaRPr lang="en-US" dirty="0"/>
          </a:p>
        </p:txBody>
      </p:sp>
    </p:spTree>
    <p:extLst>
      <p:ext uri="{BB962C8B-B14F-4D97-AF65-F5344CB8AC3E}">
        <p14:creationId xmlns:p14="http://schemas.microsoft.com/office/powerpoint/2010/main" val="91380782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47</TotalTime>
  <Words>3033</Words>
  <Application>Microsoft Office PowerPoint</Application>
  <PresentationFormat>Widescreen</PresentationFormat>
  <Paragraphs>244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Times New Roman</vt:lpstr>
      <vt:lpstr>Trebuchet MS</vt:lpstr>
      <vt:lpstr>Berlin</vt:lpstr>
      <vt:lpstr>Chapter 9 Review APHUG </vt:lpstr>
      <vt:lpstr>Agriculture </vt:lpstr>
      <vt:lpstr>Agriculture </vt:lpstr>
      <vt:lpstr>Agricultural Hearth </vt:lpstr>
      <vt:lpstr>Farmers </vt:lpstr>
      <vt:lpstr>Role of Machinery, Science, and Technology </vt:lpstr>
      <vt:lpstr>Farm Size  </vt:lpstr>
      <vt:lpstr>Diet and Nutrition </vt:lpstr>
      <vt:lpstr>Total Consumption of food </vt:lpstr>
      <vt:lpstr>Dietary Energy Needs </vt:lpstr>
      <vt:lpstr>Protein </vt:lpstr>
      <vt:lpstr>Geographer Derwent Whittlesey: Agricultural Regions and Climates </vt:lpstr>
      <vt:lpstr>Agricultural Regions and Climates </vt:lpstr>
      <vt:lpstr>Agricultural Revolution </vt:lpstr>
      <vt:lpstr>Fishing</vt:lpstr>
      <vt:lpstr>Fishing </vt:lpstr>
      <vt:lpstr>Overfishing</vt:lpstr>
      <vt:lpstr>Agricultural Regions: Developing Regions</vt:lpstr>
      <vt:lpstr>Agricultural Regions: Developing Regions</vt:lpstr>
      <vt:lpstr>Agricultural Regions: Developing Regions</vt:lpstr>
      <vt:lpstr>Agricultural Regions: Developed Regions</vt:lpstr>
      <vt:lpstr>Agricultural Regions: Developed Regions</vt:lpstr>
      <vt:lpstr>Agricultural Regions: Developed Regions</vt:lpstr>
    </vt:vector>
  </TitlesOfParts>
  <Company>Palm Springs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dc:title>
  <dc:creator>Aparicio, Abraham (aaparicio@psusd.us)</dc:creator>
  <cp:lastModifiedBy>Aparicio, Abraham (aaparicio@psusd.us)</cp:lastModifiedBy>
  <cp:revision>7</cp:revision>
  <dcterms:created xsi:type="dcterms:W3CDTF">2019-05-06T18:33:35Z</dcterms:created>
  <dcterms:modified xsi:type="dcterms:W3CDTF">2019-05-06T19:21:03Z</dcterms:modified>
</cp:coreProperties>
</file>