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2" r:id="rId3"/>
    <p:sldId id="257" r:id="rId4"/>
    <p:sldId id="258" r:id="rId5"/>
    <p:sldId id="259" r:id="rId6"/>
    <p:sldId id="260"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615" autoAdjust="0"/>
    <p:restoredTop sz="86382" autoAdjust="0"/>
  </p:normalViewPr>
  <p:slideViewPr>
    <p:cSldViewPr snapToGrid="0">
      <p:cViewPr varScale="1">
        <p:scale>
          <a:sx n="62" d="100"/>
          <a:sy n="62" d="100"/>
        </p:scale>
        <p:origin x="90" y="61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10/3/2017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Authority in the Dark Ages </a:t>
            </a:r>
            <a:endParaRPr lang="en-US" dirty="0"/>
          </a:p>
        </p:txBody>
      </p:sp>
      <p:sp>
        <p:nvSpPr>
          <p:cNvPr id="3" name="Subtitle 2"/>
          <p:cNvSpPr>
            <a:spLocks noGrp="1"/>
          </p:cNvSpPr>
          <p:nvPr>
            <p:ph type="subTitle" idx="1"/>
          </p:nvPr>
        </p:nvSpPr>
        <p:spPr/>
        <p:txBody>
          <a:bodyPr/>
          <a:lstStyle/>
          <a:p>
            <a:r>
              <a:rPr lang="en-US" dirty="0" smtClean="0"/>
              <a:t>Chapter 2 Section 1-2</a:t>
            </a:r>
            <a:endParaRPr lang="en-US" dirty="0"/>
          </a:p>
        </p:txBody>
      </p:sp>
    </p:spTree>
    <p:extLst>
      <p:ext uri="{BB962C8B-B14F-4D97-AF65-F5344CB8AC3E}">
        <p14:creationId xmlns:p14="http://schemas.microsoft.com/office/powerpoint/2010/main" val="18266422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Questions 2-1-2  </a:t>
            </a:r>
            <a:endParaRPr lang="en-US" dirty="0"/>
          </a:p>
        </p:txBody>
      </p:sp>
      <p:sp>
        <p:nvSpPr>
          <p:cNvPr id="3" name="Content Placeholder 2"/>
          <p:cNvSpPr>
            <a:spLocks noGrp="1"/>
          </p:cNvSpPr>
          <p:nvPr>
            <p:ph idx="1"/>
          </p:nvPr>
        </p:nvSpPr>
        <p:spPr>
          <a:xfrm>
            <a:off x="2589212" y="1792224"/>
            <a:ext cx="8915400" cy="4118998"/>
          </a:xfrm>
        </p:spPr>
        <p:txBody>
          <a:bodyPr/>
          <a:lstStyle/>
          <a:p>
            <a:r>
              <a:rPr lang="en-US" sz="2400" dirty="0" smtClean="0"/>
              <a:t>What two institutions had power during the Dark Ages? </a:t>
            </a:r>
          </a:p>
          <a:p>
            <a:r>
              <a:rPr lang="en-US" sz="2400" dirty="0" smtClean="0"/>
              <a:t>What claims did both the King and the Pope make in regards to their right to rule? </a:t>
            </a:r>
          </a:p>
          <a:p>
            <a:r>
              <a:rPr lang="en-US" sz="2400" dirty="0" smtClean="0"/>
              <a:t>What issue results of both the Kings and Popes claim? </a:t>
            </a:r>
          </a:p>
          <a:p>
            <a:r>
              <a:rPr lang="en-US" sz="2400" dirty="0" smtClean="0"/>
              <a:t>What are three crisis that both the King and the Pope must face during this period? </a:t>
            </a:r>
          </a:p>
          <a:p>
            <a:endParaRPr lang="en-US" dirty="0"/>
          </a:p>
        </p:txBody>
      </p:sp>
    </p:spTree>
    <p:extLst>
      <p:ext uri="{BB962C8B-B14F-4D97-AF65-F5344CB8AC3E}">
        <p14:creationId xmlns:p14="http://schemas.microsoft.com/office/powerpoint/2010/main" val="1391710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pPr algn="ctr"/>
            <a:r>
              <a:rPr lang="en-US" dirty="0" smtClean="0"/>
              <a:t>The Kings Authority </a:t>
            </a:r>
            <a:endParaRPr lang="en-US" dirty="0"/>
          </a:p>
        </p:txBody>
      </p:sp>
      <p:sp>
        <p:nvSpPr>
          <p:cNvPr id="10" name="Content Placeholder 9"/>
          <p:cNvSpPr>
            <a:spLocks noGrp="1"/>
          </p:cNvSpPr>
          <p:nvPr>
            <p:ph sz="half" idx="1"/>
          </p:nvPr>
        </p:nvSpPr>
        <p:spPr>
          <a:xfrm>
            <a:off x="2377440" y="1658112"/>
            <a:ext cx="5815584" cy="4253110"/>
          </a:xfrm>
        </p:spPr>
        <p:txBody>
          <a:bodyPr>
            <a:noAutofit/>
          </a:bodyPr>
          <a:lstStyle/>
          <a:p>
            <a:r>
              <a:rPr lang="en-US" sz="1900" dirty="0" smtClean="0"/>
              <a:t>Medieval Kings claimed that their rule and authority came from God. </a:t>
            </a:r>
          </a:p>
          <a:p>
            <a:r>
              <a:rPr lang="en-US" sz="1900" dirty="0" smtClean="0"/>
              <a:t>Divine Right of Kings gave the king power and authority over the land, resources, the laws, and over his people.</a:t>
            </a:r>
          </a:p>
          <a:p>
            <a:r>
              <a:rPr lang="en-US" sz="1900" dirty="0" smtClean="0"/>
              <a:t>Wrote and enforced laws </a:t>
            </a:r>
          </a:p>
          <a:p>
            <a:r>
              <a:rPr lang="en-US" sz="1900" dirty="0" smtClean="0"/>
              <a:t>Controlled and restricted the local economies</a:t>
            </a:r>
          </a:p>
          <a:p>
            <a:r>
              <a:rPr lang="en-US" sz="1900" dirty="0" smtClean="0"/>
              <a:t>Influenced by a small group of advisors that represented the interest of the elite. </a:t>
            </a:r>
          </a:p>
          <a:p>
            <a:r>
              <a:rPr lang="en-US" sz="1900" dirty="0" smtClean="0"/>
              <a:t>Required strict obedience </a:t>
            </a:r>
          </a:p>
          <a:p>
            <a:r>
              <a:rPr lang="en-US" sz="1900" dirty="0" smtClean="0"/>
              <a:t>Commanded the militaries </a:t>
            </a:r>
            <a:endParaRPr lang="en-US" sz="1900" dirty="0"/>
          </a:p>
        </p:txBody>
      </p:sp>
      <p:pic>
        <p:nvPicPr>
          <p:cNvPr id="12" name="Content Placeholder 11"/>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645593" y="2132972"/>
            <a:ext cx="2859017" cy="3463156"/>
          </a:xfrm>
        </p:spPr>
      </p:pic>
    </p:spTree>
    <p:extLst>
      <p:ext uri="{BB962C8B-B14F-4D97-AF65-F5344CB8AC3E}">
        <p14:creationId xmlns:p14="http://schemas.microsoft.com/office/powerpoint/2010/main" val="1858639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Churches Authority </a:t>
            </a:r>
            <a:endParaRPr lang="en-US" dirty="0"/>
          </a:p>
        </p:txBody>
      </p:sp>
      <p:sp>
        <p:nvSpPr>
          <p:cNvPr id="3" name="Content Placeholder 2"/>
          <p:cNvSpPr>
            <a:spLocks noGrp="1"/>
          </p:cNvSpPr>
          <p:nvPr>
            <p:ph sz="half" idx="1"/>
          </p:nvPr>
        </p:nvSpPr>
        <p:spPr>
          <a:xfrm>
            <a:off x="1511808" y="1755648"/>
            <a:ext cx="6376416" cy="4364736"/>
          </a:xfrm>
        </p:spPr>
        <p:txBody>
          <a:bodyPr>
            <a:normAutofit lnSpcReduction="10000"/>
          </a:bodyPr>
          <a:lstStyle/>
          <a:p>
            <a:r>
              <a:rPr lang="en-US" sz="2000" dirty="0" smtClean="0"/>
              <a:t>The Pope had all authority over the church in Europe. </a:t>
            </a:r>
          </a:p>
          <a:p>
            <a:r>
              <a:rPr lang="en-US" sz="2000" dirty="0" smtClean="0"/>
              <a:t>Claimed to have Gods authority on earth. </a:t>
            </a:r>
          </a:p>
          <a:p>
            <a:r>
              <a:rPr lang="en-US" sz="2000" dirty="0" smtClean="0"/>
              <a:t>Developed a system of authority within the church to maintain control. Priest, Bishops, Arch Bishops …..</a:t>
            </a:r>
          </a:p>
          <a:p>
            <a:r>
              <a:rPr lang="en-US" sz="2000" dirty="0" smtClean="0"/>
              <a:t>All were under the authority of the Pope.</a:t>
            </a:r>
          </a:p>
          <a:p>
            <a:r>
              <a:rPr lang="en-US" sz="2000" dirty="0" smtClean="0"/>
              <a:t>Laws were written to reflect biblical beliefs. </a:t>
            </a:r>
          </a:p>
          <a:p>
            <a:r>
              <a:rPr lang="en-US" sz="2000" dirty="0" smtClean="0"/>
              <a:t>Church enforced laws as well and established punishments. </a:t>
            </a:r>
          </a:p>
          <a:p>
            <a:r>
              <a:rPr lang="en-US" sz="2000" dirty="0" smtClean="0"/>
              <a:t>Required a 10% tithe from its members. </a:t>
            </a:r>
          </a:p>
          <a:p>
            <a:r>
              <a:rPr lang="en-US" sz="2000" dirty="0" smtClean="0"/>
              <a:t>Church also provided protection. </a:t>
            </a:r>
          </a:p>
          <a:p>
            <a:endParaRPr lang="en-US" dirty="0" smtClean="0"/>
          </a:p>
          <a:p>
            <a:endParaRPr lang="en-US" dirty="0" smtClean="0"/>
          </a:p>
          <a:p>
            <a:endParaRPr lang="en-US" dirty="0"/>
          </a:p>
        </p:txBody>
      </p:sp>
      <p:pic>
        <p:nvPicPr>
          <p:cNvPr id="1026" name="Picture 2" descr="Image result for The po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31607" y="2877312"/>
            <a:ext cx="2295017" cy="2589244"/>
          </a:xfrm>
          <a:prstGeom prst="rect">
            <a:avLst/>
          </a:prstGeom>
          <a:noFill/>
          <a:extLst>
            <a:ext uri="{909E8E84-426E-40DD-AFC4-6F175D3DCCD1}">
              <a14:hiddenFill xmlns:a14="http://schemas.microsoft.com/office/drawing/2010/main">
                <a:solidFill>
                  <a:srgbClr val="FFFFFF"/>
                </a:solidFill>
              </a14:hiddenFill>
            </a:ext>
          </a:extLst>
        </p:spPr>
      </p:pic>
      <p:pic>
        <p:nvPicPr>
          <p:cNvPr id="9" name="Content Placeholder 8"/>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9653524" y="2125948"/>
            <a:ext cx="2179320" cy="2179320"/>
          </a:xfrm>
        </p:spPr>
      </p:pic>
    </p:spTree>
    <p:extLst>
      <p:ext uri="{BB962C8B-B14F-4D97-AF65-F5344CB8AC3E}">
        <p14:creationId xmlns:p14="http://schemas.microsoft.com/office/powerpoint/2010/main" val="22102338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smtClean="0"/>
              <a:t/>
            </a:r>
            <a:br>
              <a:rPr lang="en-US" sz="2800" dirty="0" smtClean="0"/>
            </a:br>
            <a:r>
              <a:rPr lang="en-US" sz="2800" dirty="0" smtClean="0"/>
              <a:t>Conflict between the Church and the king </a:t>
            </a:r>
            <a:endParaRPr lang="en-US" sz="2800" dirty="0"/>
          </a:p>
        </p:txBody>
      </p:sp>
      <p:sp>
        <p:nvSpPr>
          <p:cNvPr id="5" name="Content Placeholder 4"/>
          <p:cNvSpPr>
            <a:spLocks noGrp="1"/>
          </p:cNvSpPr>
          <p:nvPr>
            <p:ph idx="1"/>
          </p:nvPr>
        </p:nvSpPr>
        <p:spPr>
          <a:xfrm>
            <a:off x="2255520" y="1670304"/>
            <a:ext cx="9249092" cy="4240918"/>
          </a:xfrm>
        </p:spPr>
        <p:txBody>
          <a:bodyPr>
            <a:normAutofit lnSpcReduction="10000"/>
          </a:bodyPr>
          <a:lstStyle/>
          <a:p>
            <a:r>
              <a:rPr lang="en-US" sz="2100" dirty="0" smtClean="0"/>
              <a:t>As Feudalism developed it put power into the hands of many different lords, who came to constitute a powerful group of nobles dominating the political, economic, and social life of Europe. </a:t>
            </a:r>
          </a:p>
          <a:p>
            <a:r>
              <a:rPr lang="en-US" sz="2100" dirty="0" smtClean="0"/>
              <a:t>As a result publicly the church was seen as the institution of authority, it was all embracing. But quietly the king and nobles gradually began to expand their power. </a:t>
            </a:r>
          </a:p>
          <a:p>
            <a:r>
              <a:rPr lang="en-US" sz="2100" dirty="0" smtClean="0"/>
              <a:t>In some case kings fought against the Pope in order to have total control in their kingdoms. </a:t>
            </a:r>
          </a:p>
          <a:p>
            <a:r>
              <a:rPr lang="en-US" sz="2100" dirty="0" smtClean="0"/>
              <a:t>Others worked with the Pope as a unified front to gain support from the people. </a:t>
            </a:r>
          </a:p>
          <a:p>
            <a:r>
              <a:rPr lang="en-US" sz="2100" dirty="0" smtClean="0"/>
              <a:t>Society was divided, some supported the church, while others supported the authority of the King.   </a:t>
            </a:r>
          </a:p>
          <a:p>
            <a:endParaRPr lang="en-US" dirty="0"/>
          </a:p>
        </p:txBody>
      </p:sp>
    </p:spTree>
    <p:extLst>
      <p:ext uri="{BB962C8B-B14F-4D97-AF65-F5344CB8AC3E}">
        <p14:creationId xmlns:p14="http://schemas.microsoft.com/office/powerpoint/2010/main" val="25084465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Crisis in the Dark Ages </a:t>
            </a:r>
            <a:endParaRPr lang="en-US" dirty="0"/>
          </a:p>
        </p:txBody>
      </p:sp>
      <p:sp>
        <p:nvSpPr>
          <p:cNvPr id="3" name="Content Placeholder 2"/>
          <p:cNvSpPr>
            <a:spLocks noGrp="1"/>
          </p:cNvSpPr>
          <p:nvPr>
            <p:ph sz="half" idx="1"/>
          </p:nvPr>
        </p:nvSpPr>
        <p:spPr>
          <a:xfrm>
            <a:off x="1170432" y="1219200"/>
            <a:ext cx="6583680" cy="4779264"/>
          </a:xfrm>
        </p:spPr>
        <p:txBody>
          <a:bodyPr>
            <a:noAutofit/>
          </a:bodyPr>
          <a:lstStyle/>
          <a:p>
            <a:r>
              <a:rPr lang="en-US" sz="1750" dirty="0" smtClean="0"/>
              <a:t>There are several challenges that both the Church and King address during this period.</a:t>
            </a:r>
          </a:p>
          <a:p>
            <a:r>
              <a:rPr lang="en-US" sz="1750" dirty="0" smtClean="0"/>
              <a:t>Disease; the Black plaque </a:t>
            </a:r>
            <a:r>
              <a:rPr lang="en-US" sz="1750" dirty="0"/>
              <a:t>It reached Europe in the late 1340s, killing an estimated 25 million people.</a:t>
            </a:r>
            <a:r>
              <a:rPr lang="en-US" sz="1750" dirty="0" smtClean="0"/>
              <a:t> </a:t>
            </a:r>
          </a:p>
          <a:p>
            <a:r>
              <a:rPr lang="en-US" sz="1750" dirty="0" smtClean="0"/>
              <a:t>Economic Depression;</a:t>
            </a:r>
            <a:r>
              <a:rPr lang="en-US" sz="1750" dirty="0"/>
              <a:t> Food shortages and rapidly inflating prices were a fact of life for as much as a century before the </a:t>
            </a:r>
            <a:r>
              <a:rPr lang="en-US" sz="1750" dirty="0" smtClean="0"/>
              <a:t>plague. </a:t>
            </a:r>
          </a:p>
          <a:p>
            <a:r>
              <a:rPr lang="en-US" sz="1750" dirty="0" smtClean="0"/>
              <a:t> </a:t>
            </a:r>
            <a:r>
              <a:rPr lang="en-US" sz="1750" dirty="0"/>
              <a:t>Wheat, oats, hay and consequently livestock, were all in short supply</a:t>
            </a:r>
            <a:r>
              <a:rPr lang="en-US" sz="1750" dirty="0" smtClean="0"/>
              <a:t>.</a:t>
            </a:r>
          </a:p>
          <a:p>
            <a:r>
              <a:rPr lang="en-US" sz="1750" dirty="0" smtClean="0"/>
              <a:t>Church oppression From </a:t>
            </a:r>
            <a:r>
              <a:rPr lang="en-US" sz="1750" dirty="0"/>
              <a:t>birth to death, the life of the medieval people was dominated entirely by the church and many religious institutions gained power and </a:t>
            </a:r>
            <a:r>
              <a:rPr lang="en-US" sz="1750" dirty="0" smtClean="0"/>
              <a:t>wealth.</a:t>
            </a:r>
          </a:p>
          <a:p>
            <a:r>
              <a:rPr lang="en-US" sz="1750" dirty="0"/>
              <a:t>They were forbidden the right to their own </a:t>
            </a:r>
            <a:r>
              <a:rPr lang="en-US" sz="1750" dirty="0" smtClean="0"/>
              <a:t>property</a:t>
            </a:r>
          </a:p>
          <a:p>
            <a:r>
              <a:rPr lang="en-US" sz="1750" dirty="0"/>
              <a:t>They had to perform manual </a:t>
            </a:r>
            <a:r>
              <a:rPr lang="en-US" sz="1750" dirty="0" err="1"/>
              <a:t>labour</a:t>
            </a:r>
            <a:r>
              <a:rPr lang="en-US" sz="1750" dirty="0"/>
              <a:t> and follow the stringent regulations of the Church</a:t>
            </a:r>
            <a:endParaRPr lang="en-US" sz="1750"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754112" y="2214923"/>
            <a:ext cx="4072128" cy="2564341"/>
          </a:xfrm>
        </p:spPr>
      </p:pic>
    </p:spTree>
    <p:extLst>
      <p:ext uri="{BB962C8B-B14F-4D97-AF65-F5344CB8AC3E}">
        <p14:creationId xmlns:p14="http://schemas.microsoft.com/office/powerpoint/2010/main" val="15304028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Crisis in the Dark Ages </a:t>
            </a:r>
          </a:p>
        </p:txBody>
      </p:sp>
      <p:sp>
        <p:nvSpPr>
          <p:cNvPr id="3" name="Content Placeholder 2"/>
          <p:cNvSpPr>
            <a:spLocks noGrp="1"/>
          </p:cNvSpPr>
          <p:nvPr>
            <p:ph sz="half" idx="1"/>
          </p:nvPr>
        </p:nvSpPr>
        <p:spPr>
          <a:xfrm>
            <a:off x="1463040" y="1682496"/>
            <a:ext cx="5440036" cy="4228726"/>
          </a:xfrm>
        </p:spPr>
        <p:txBody>
          <a:bodyPr>
            <a:normAutofit lnSpcReduction="10000"/>
          </a:bodyPr>
          <a:lstStyle/>
          <a:p>
            <a:r>
              <a:rPr lang="en-US" dirty="0" smtClean="0"/>
              <a:t>Religious Conflict: </a:t>
            </a:r>
            <a:r>
              <a:rPr lang="en-US" dirty="0"/>
              <a:t>This included Jews, Muslims and Pagans and Gypsies. Jews in fact suffered the most as they were considered to be the greatest threat to Christianity</a:t>
            </a:r>
            <a:r>
              <a:rPr lang="en-US" dirty="0" smtClean="0"/>
              <a:t>.</a:t>
            </a:r>
          </a:p>
          <a:p>
            <a:r>
              <a:rPr lang="en-US" dirty="0"/>
              <a:t>The Muslims were increasing their territory in fighting wars with Christian and Hindu rulers</a:t>
            </a:r>
            <a:r>
              <a:rPr lang="en-US" dirty="0" smtClean="0"/>
              <a:t>.</a:t>
            </a:r>
          </a:p>
          <a:p>
            <a:r>
              <a:rPr lang="en-US" dirty="0"/>
              <a:t>The Church very subtly played on the psychology of the common people by giving them assurance that their sins would be forgiven if they would fight for this “holy war” too. Thousands of innocent lives were taken in the name of religion</a:t>
            </a:r>
            <a:r>
              <a:rPr lang="en-US" dirty="0" smtClean="0"/>
              <a:t>.</a:t>
            </a:r>
          </a:p>
          <a:p>
            <a:r>
              <a:rPr lang="en-US" dirty="0" smtClean="0"/>
              <a:t>The Crusades </a:t>
            </a:r>
          </a:p>
          <a:p>
            <a:pPr marL="0" indent="0">
              <a:buNone/>
            </a:pP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191373" y="1905000"/>
            <a:ext cx="4313238" cy="3688131"/>
          </a:xfrm>
        </p:spPr>
      </p:pic>
    </p:spTree>
    <p:extLst>
      <p:ext uri="{BB962C8B-B14F-4D97-AF65-F5344CB8AC3E}">
        <p14:creationId xmlns:p14="http://schemas.microsoft.com/office/powerpoint/2010/main" val="1219099738"/>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2800</TotalTime>
  <Words>568</Words>
  <Application>Microsoft Office PowerPoint</Application>
  <PresentationFormat>Widescreen</PresentationFormat>
  <Paragraphs>44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 3</vt:lpstr>
      <vt:lpstr>Wisp</vt:lpstr>
      <vt:lpstr>Authority in the Dark Ages </vt:lpstr>
      <vt:lpstr>Focus Questions 2-1-2  </vt:lpstr>
      <vt:lpstr>The Kings Authority </vt:lpstr>
      <vt:lpstr>The Churches Authority </vt:lpstr>
      <vt:lpstr> Conflict between the Church and the king </vt:lpstr>
      <vt:lpstr>Crisis in the Dark Ages </vt:lpstr>
      <vt:lpstr>Crisis in the Dark Ages </vt:lpstr>
    </vt:vector>
  </TitlesOfParts>
  <Company>Palm Springs Unified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Authority in the Dark Ages</dc:title>
  <dc:creator>Aparicio, Abraham (aaparicio@psusd.us)</dc:creator>
  <cp:lastModifiedBy>Aparicio, Abraham (aaparicio@psusd.us)</cp:lastModifiedBy>
  <cp:revision>9</cp:revision>
  <dcterms:created xsi:type="dcterms:W3CDTF">2017-10-03T19:29:30Z</dcterms:created>
  <dcterms:modified xsi:type="dcterms:W3CDTF">2017-10-05T18:09:40Z</dcterms:modified>
</cp:coreProperties>
</file>