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58" r:id="rId2"/>
    <p:sldMasterId id="2147483659" r:id="rId3"/>
  </p:sldMasterIdLst>
  <p:notesMasterIdLst>
    <p:notesMasterId r:id="rId16"/>
  </p:notesMasterIdLst>
  <p:sldIdLst>
    <p:sldId id="256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embeddedFontLst>
    <p:embeddedFont>
      <p:font typeface="Arim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000000"/>
          </p15:clr>
        </p15:guide>
        <p15:guide id="2" orient="horz" pos="4032">
          <p15:clr>
            <a:srgbClr val="000000"/>
          </p15:clr>
        </p15:guide>
        <p15:guide id="3" pos="288">
          <p15:clr>
            <a:srgbClr val="000000"/>
          </p15:clr>
        </p15:guide>
        <p15:guide id="4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4" autoAdjust="0"/>
  </p:normalViewPr>
  <p:slideViewPr>
    <p:cSldViewPr snapToGrid="0">
      <p:cViewPr varScale="1">
        <p:scale>
          <a:sx n="59" d="100"/>
          <a:sy n="59" d="100"/>
        </p:scale>
        <p:origin x="816" y="78"/>
      </p:cViewPr>
      <p:guideLst>
        <p:guide orient="horz" pos="2208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92439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e268b7b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e268b7b3f_0_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3e268b7b3f_0_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63153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733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0" y="30162"/>
            <a:ext cx="9144000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R="0" lvl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365125" y="1141412"/>
            <a:ext cx="8229600" cy="510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 rot="5400000">
            <a:off x="4876800" y="1981200"/>
            <a:ext cx="6248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R="0" lvl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 rot="5400000">
            <a:off x="228600" y="-228600"/>
            <a:ext cx="62484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b" anchorCtr="0">
            <a:noAutofit/>
          </a:bodyPr>
          <a:lstStyle>
            <a:lvl1pPr marR="0" lvl="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R="0" lvl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R="0" lvl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65125" y="1141413"/>
            <a:ext cx="4038600" cy="510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2"/>
          </p:nvPr>
        </p:nvSpPr>
        <p:spPr>
          <a:xfrm>
            <a:off x="4556125" y="1141413"/>
            <a:ext cx="4038600" cy="510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76200" y="6602412"/>
            <a:ext cx="5399087" cy="17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ED6B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365125" y="44450"/>
            <a:ext cx="80010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1 Lecture</a:t>
            </a:r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457200" y="3101975"/>
            <a:ext cx="4343400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3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Concepts</a:t>
            </a:r>
            <a:endParaRPr/>
          </a:p>
        </p:txBody>
      </p:sp>
      <p:pic>
        <p:nvPicPr>
          <p:cNvPr id="14" name="Google Shape;14;p1" descr="\\integrafs1\prs\16_NMS\01. Receivables\RUBENSTEIN_CL_IRDVD\Jan-13\19-Jan\Cover Files\Media Files\RUBE1583_11_thumbnai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7750" y="1598612"/>
            <a:ext cx="3859212" cy="466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457200" y="600075"/>
            <a:ext cx="8259762" cy="95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mo"/>
              <a:buNone/>
            </a:pPr>
            <a:r>
              <a:rPr lang="en-US" sz="3600" b="1" i="0" u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The Cultural Landscape</a:t>
            </a:r>
            <a:endParaRPr sz="3400" b="1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Eleventh Edition</a:t>
            </a:r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457200" y="5078412"/>
            <a:ext cx="44196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Matthew Cartlidge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University of Nebraska-Lincoln</a:t>
            </a: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R="0" lvl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365125" y="1141412"/>
            <a:ext cx="8229600" cy="510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76200" y="6602412"/>
            <a:ext cx="5399087" cy="17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ED6B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R="0" lvl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365125" y="1141412"/>
            <a:ext cx="8229600" cy="510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R="0" lvl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65125" y="1141412"/>
            <a:ext cx="8229600" cy="510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/>
          <p:nvPr/>
        </p:nvSpPr>
        <p:spPr>
          <a:xfrm>
            <a:off x="76200" y="6602412"/>
            <a:ext cx="5399087" cy="17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0" y="-136548"/>
            <a:ext cx="9144000" cy="1183500"/>
          </a:xfrm>
          <a:prstGeom prst="rect">
            <a:avLst/>
          </a:prstGeom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Focus Questions </a:t>
            </a:r>
            <a:r>
              <a:rPr lang="en-US" dirty="0" smtClean="0"/>
              <a:t>1-1 p.2 </a:t>
            </a:r>
            <a:endParaRPr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33800" y="849675"/>
            <a:ext cx="8466900" cy="539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dirty="0" smtClean="0"/>
              <a:t>1. What are the five concepts geographers focus on in order to describe where things are? 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en-US" sz="2400" dirty="0" smtClean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dirty="0" smtClean="0"/>
              <a:t>2. </a:t>
            </a:r>
            <a:r>
              <a:rPr lang="en-US" sz="2400" dirty="0" smtClean="0"/>
              <a:t>What is the difference between absolute and relative location? 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en-US" sz="2400" dirty="0" smtClean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dirty="0" smtClean="0"/>
              <a:t>3. Explain how time zones are defined? </a:t>
            </a:r>
            <a:br>
              <a:rPr lang="en-US" sz="2400" dirty="0" smtClean="0"/>
            </a:br>
            <a:endParaRPr sz="24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dirty="0"/>
              <a:t>4</a:t>
            </a:r>
            <a:r>
              <a:rPr lang="en-US" sz="2400" dirty="0" smtClean="0"/>
              <a:t>. How is distance important to the relationship between two places?  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en-US" sz="2400" dirty="0" smtClean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dirty="0"/>
              <a:t>5</a:t>
            </a:r>
            <a:r>
              <a:rPr lang="en-US" sz="2400" dirty="0" smtClean="0"/>
              <a:t>. What are some examples of the new technology geographers use today and how does it help?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075" y="-133124"/>
            <a:ext cx="9144000" cy="579438"/>
          </a:xfrm>
        </p:spPr>
        <p:txBody>
          <a:bodyPr/>
          <a:lstStyle/>
          <a:p>
            <a:r>
              <a:rPr lang="en-US" dirty="0"/>
              <a:t>Geographers: Relationship Between Places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Geographers: Relationship Between Places </a:t>
            </a:r>
          </a:p>
          <a:p>
            <a:r>
              <a:rPr lang="en-US" sz="1800" dirty="0"/>
              <a:t>In regards to connection geographers focus on distance to understand the connections between places. </a:t>
            </a:r>
          </a:p>
          <a:p>
            <a:r>
              <a:rPr lang="en-US" sz="1800" b="1" u="sng" dirty="0" smtClean="0"/>
              <a:t>Distance:</a:t>
            </a:r>
            <a:r>
              <a:rPr lang="en-US" sz="1800" dirty="0" smtClean="0"/>
              <a:t> is </a:t>
            </a:r>
            <a:r>
              <a:rPr lang="en-US" sz="1800" dirty="0"/>
              <a:t>a measurement of how far or how near things are to one another. (Miles, feet </a:t>
            </a:r>
            <a:r>
              <a:rPr lang="en-US" sz="1800" dirty="0" err="1"/>
              <a:t>etc</a:t>
            </a:r>
            <a:r>
              <a:rPr lang="en-US" sz="1800" dirty="0"/>
              <a:t>)</a:t>
            </a:r>
          </a:p>
          <a:p>
            <a:r>
              <a:rPr lang="en-US" sz="1800" dirty="0"/>
              <a:t>-It’s an important part of geographic perspective and spatial approach. </a:t>
            </a:r>
          </a:p>
          <a:p>
            <a:r>
              <a:rPr lang="en-US" sz="1800" b="1" u="sng" dirty="0" smtClean="0"/>
              <a:t>Proximity:</a:t>
            </a:r>
            <a:r>
              <a:rPr lang="en-US" sz="1800" dirty="0" smtClean="0"/>
              <a:t> </a:t>
            </a:r>
            <a:r>
              <a:rPr lang="en-US" sz="1800" dirty="0"/>
              <a:t>indicates the degree of nearness.</a:t>
            </a:r>
          </a:p>
          <a:p>
            <a:r>
              <a:rPr lang="en-US" sz="1800" b="1" u="sng" dirty="0" smtClean="0"/>
              <a:t>Time-Space </a:t>
            </a:r>
            <a:r>
              <a:rPr lang="en-US" sz="1800" b="1" u="sng" dirty="0"/>
              <a:t>Compression:</a:t>
            </a:r>
            <a:r>
              <a:rPr lang="en-US" sz="1800" dirty="0"/>
              <a:t> is </a:t>
            </a:r>
            <a:r>
              <a:rPr lang="en-US" sz="1800" dirty="0" smtClean="0"/>
              <a:t>the “shrinking time </a:t>
            </a:r>
            <a:r>
              <a:rPr lang="en-US" sz="1800" dirty="0"/>
              <a:t>distance </a:t>
            </a:r>
            <a:r>
              <a:rPr lang="en-US" sz="1800" dirty="0" smtClean="0"/>
              <a:t>between” </a:t>
            </a:r>
            <a:r>
              <a:rPr lang="en-US" sz="1800" dirty="0"/>
              <a:t>locations because of improved methods of transportation and communication. </a:t>
            </a:r>
          </a:p>
          <a:p>
            <a:r>
              <a:rPr lang="en-US" sz="1800" b="1" u="sng" dirty="0" smtClean="0"/>
              <a:t>Friction of Distance</a:t>
            </a:r>
            <a:r>
              <a:rPr lang="en-US" sz="1800" dirty="0" smtClean="0"/>
              <a:t>: </a:t>
            </a:r>
            <a:r>
              <a:rPr lang="en-US" sz="1800" dirty="0"/>
              <a:t>indicates that when things farther apart they tend to be less well connected. </a:t>
            </a:r>
          </a:p>
          <a:p>
            <a:r>
              <a:rPr lang="en-US" sz="1800" b="1" u="sng" dirty="0" smtClean="0"/>
              <a:t>Distance </a:t>
            </a:r>
            <a:r>
              <a:rPr lang="en-US" sz="1800" b="1" u="sng" dirty="0"/>
              <a:t>Decay: </a:t>
            </a:r>
            <a:r>
              <a:rPr lang="en-US" sz="1800" dirty="0"/>
              <a:t>inverse of friction of distance, the close things are the more connected they 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77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075" y="-116795"/>
            <a:ext cx="9144000" cy="579438"/>
          </a:xfrm>
        </p:spPr>
        <p:txBody>
          <a:bodyPr/>
          <a:lstStyle/>
          <a:p>
            <a:r>
              <a:rPr lang="en-US" dirty="0" smtClean="0"/>
              <a:t>New Technology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571" y="767444"/>
            <a:ext cx="8268154" cy="5480956"/>
          </a:xfrm>
        </p:spPr>
        <p:txBody>
          <a:bodyPr/>
          <a:lstStyle/>
          <a:p>
            <a:pPr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000000"/>
                </a:solidFill>
                <a:latin typeface="+mj-lt"/>
              </a:rPr>
              <a:t>Geographic Information Science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involves the development and analysis of data about Earth acquired through satellite and other electronic information technologies.</a:t>
            </a:r>
            <a:endParaRPr lang="en-US" sz="2000" b="1" dirty="0">
              <a:solidFill>
                <a:srgbClr val="000000"/>
              </a:solidFill>
              <a:latin typeface="+mj-lt"/>
            </a:endParaRPr>
          </a:p>
          <a:p>
            <a:pPr fontAlgn="base"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Collecting Data: </a:t>
            </a:r>
            <a:r>
              <a:rPr lang="en-US" sz="2000" b="1" u="sng" dirty="0">
                <a:solidFill>
                  <a:srgbClr val="000000"/>
                </a:solidFill>
                <a:latin typeface="+mj-lt"/>
              </a:rPr>
              <a:t>Remote </a:t>
            </a:r>
            <a:r>
              <a:rPr lang="en-US" sz="2000" b="1" u="sng" dirty="0" smtClean="0">
                <a:solidFill>
                  <a:srgbClr val="000000"/>
                </a:solidFill>
                <a:latin typeface="+mj-lt"/>
              </a:rPr>
              <a:t>Sensing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: Acquisition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of data about Earth’s surface from a satellite orbiting Earth or from other long distance methods is known as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remote-sensing.</a:t>
            </a:r>
          </a:p>
          <a:p>
            <a:pPr fontAlgn="base"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Global </a:t>
            </a:r>
            <a:r>
              <a:rPr lang="en-US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Positioning System (GPS)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3000" lvl="2" indent="-228600" fontAlgn="base"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System that accurately determines the precise position of something on Earth</a:t>
            </a:r>
          </a:p>
          <a:p>
            <a:pPr marL="1143000" lvl="2" indent="-228600" fontAlgn="base"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GPS in the U.S. includes three elements </a:t>
            </a:r>
          </a:p>
          <a:p>
            <a:pPr marL="1600200" lvl="3" indent="-228600" fontAlgn="base">
              <a:spcBef>
                <a:spcPts val="560"/>
              </a:spcBef>
              <a:buFont typeface="+mj-lt"/>
              <a:buAutoNum type="arabicPeriod"/>
            </a:pP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</a:rPr>
              <a:t>Satellites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placed in predetermined orbits</a:t>
            </a:r>
          </a:p>
          <a:p>
            <a:pPr marL="1600200" lvl="3" indent="-228600" fontAlgn="base">
              <a:spcBef>
                <a:spcPts val="560"/>
              </a:spcBef>
              <a:buFont typeface="+mj-lt"/>
              <a:buAutoNum type="arabicPeriod"/>
            </a:pP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</a:rPr>
              <a:t>Tracking stations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to monitor and control satellites</a:t>
            </a:r>
          </a:p>
          <a:p>
            <a:pPr marL="1600200" lvl="3" indent="-228600" fontAlgn="base">
              <a:spcBef>
                <a:spcPts val="560"/>
              </a:spcBef>
              <a:buFont typeface="+mj-lt"/>
              <a:buAutoNum type="arabicPeriod"/>
            </a:pP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</a:rPr>
              <a:t>Receivers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that can locate at least four satellites, figure out its distance from each, and use the information to calculate its precise location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9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286"/>
            <a:ext cx="9144000" cy="163286"/>
          </a:xfrm>
        </p:spPr>
        <p:txBody>
          <a:bodyPr/>
          <a:lstStyle/>
          <a:p>
            <a:r>
              <a:rPr lang="en-US" dirty="0" smtClean="0"/>
              <a:t>New Technology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811" y="881743"/>
            <a:ext cx="4076246" cy="5448299"/>
          </a:xfrm>
        </p:spPr>
        <p:txBody>
          <a:bodyPr/>
          <a:lstStyle/>
          <a:p>
            <a:pPr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Layering Data: GIS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en-US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geographic information system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(GIS) is a computer system that captures, stores, queries, analyzes, and displays geographic data.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Data are stored in layers.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Layers can be compared to show relationships among different kinds of information.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Data can be overlaid in one GIS from a variety of different sources through a process known as a </a:t>
            </a:r>
            <a:r>
              <a:rPr lang="en-US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mashup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400" indent="0">
              <a:buNone/>
            </a:pPr>
            <a:endParaRPr lang="en-US" sz="2000" dirty="0"/>
          </a:p>
        </p:txBody>
      </p:sp>
      <p:pic>
        <p:nvPicPr>
          <p:cNvPr id="1026" name="Picture 2" descr="https://lh6.googleusercontent.com/KuhYkjy-owkkG27COMapZLd6_apobkCouQQO3juhwBXNvbXa7DUy6aDJUwKq8gbnDRDmd6xnCbNtIx9_wdFnw97BBNABEaH02u6-t1jfN43MGGPFjdITCK-fWI9uYtadbFp63JhZ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09" y="2120219"/>
            <a:ext cx="4791462" cy="238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01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7772400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6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rPr>
              <a:t>KEY ISSUE 1: </a:t>
            </a:r>
            <a:br>
              <a:rPr lang="en-US" sz="4000" b="1" i="0" u="none" strike="noStrike" cap="none" dirty="0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 dirty="0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rPr>
              <a:t>Essential Question</a:t>
            </a:r>
            <a:r>
              <a:rPr lang="en-US" dirty="0"/>
              <a:t>: </a:t>
            </a:r>
            <a:r>
              <a:rPr lang="en-US" sz="4000" b="1" i="0" u="none" strike="noStrike" cap="none" dirty="0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rPr>
              <a:t>HOW DO GEOGRAPHERS DESCRIBE WHERE THINGS ARE?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075" y="-112426"/>
            <a:ext cx="9144000" cy="224852"/>
          </a:xfrm>
        </p:spPr>
        <p:txBody>
          <a:bodyPr/>
          <a:lstStyle/>
          <a:p>
            <a:r>
              <a:rPr lang="en-US"/>
              <a:t>Geographers: Describing Where Things Are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854440"/>
            <a:ext cx="8229600" cy="5393960"/>
          </a:xfrm>
        </p:spPr>
        <p:txBody>
          <a:bodyPr/>
          <a:lstStyle/>
          <a:p>
            <a:r>
              <a:rPr lang="en-US" sz="1600" dirty="0" smtClean="0"/>
              <a:t>When </a:t>
            </a:r>
            <a:r>
              <a:rPr lang="en-US" sz="1600" dirty="0"/>
              <a:t>in it comes to the description of where things are geographers focus on the following concepts;</a:t>
            </a:r>
          </a:p>
          <a:p>
            <a:pPr marL="482600" lvl="1" indent="0">
              <a:buNone/>
            </a:pPr>
            <a:r>
              <a:rPr lang="en-US" sz="1800" dirty="0" smtClean="0"/>
              <a:t>1. </a:t>
            </a:r>
            <a:r>
              <a:rPr lang="en-US" sz="1800" b="1" u="sng" dirty="0" smtClean="0"/>
              <a:t>Space:</a:t>
            </a:r>
            <a:r>
              <a:rPr lang="en-US" sz="1800" dirty="0" smtClean="0"/>
              <a:t> </a:t>
            </a:r>
            <a:r>
              <a:rPr lang="en-US" sz="1800" dirty="0"/>
              <a:t>refers to the physical gap or pause/ break between two objects. </a:t>
            </a:r>
          </a:p>
          <a:p>
            <a:pPr marL="482600" lvl="1" indent="0">
              <a:buNone/>
            </a:pPr>
            <a:r>
              <a:rPr lang="en-US" sz="1800" dirty="0" smtClean="0"/>
              <a:t>2. </a:t>
            </a:r>
            <a:r>
              <a:rPr lang="en-US" sz="1800" b="1" u="sng" dirty="0" smtClean="0"/>
              <a:t>Place:</a:t>
            </a:r>
            <a:r>
              <a:rPr lang="en-US" sz="1800" dirty="0" smtClean="0"/>
              <a:t> is </a:t>
            </a:r>
            <a:r>
              <a:rPr lang="en-US" sz="1800" dirty="0"/>
              <a:t>a specific point or position on Earth, distinguished by a set of particular traits. Every place occupies a unique geographic location or position on the Earth’s </a:t>
            </a:r>
            <a:r>
              <a:rPr lang="en-US" sz="1800" dirty="0" smtClean="0"/>
              <a:t>surface. </a:t>
            </a:r>
            <a:r>
              <a:rPr lang="en-US" sz="1800" b="1" u="sng" dirty="0" smtClean="0"/>
              <a:t>Site:</a:t>
            </a:r>
            <a:r>
              <a:rPr lang="en-US" sz="1800" dirty="0" smtClean="0"/>
              <a:t> can </a:t>
            </a:r>
            <a:r>
              <a:rPr lang="en-US" sz="1800" dirty="0"/>
              <a:t>be described as the characteristics at the immediate location, for example structures, soil type, and climate. </a:t>
            </a:r>
            <a:r>
              <a:rPr lang="en-US" sz="1800" b="1" u="sng" dirty="0" smtClean="0"/>
              <a:t>Situation:</a:t>
            </a:r>
            <a:r>
              <a:rPr lang="en-US" sz="1800" dirty="0" smtClean="0"/>
              <a:t> refers </a:t>
            </a:r>
            <a:r>
              <a:rPr lang="en-US" sz="1800" dirty="0"/>
              <a:t>to the location of a place relative to its surroundings and other places. Ex: The Coachella can be found at the base of the San. Jacinto Mountains.     </a:t>
            </a:r>
          </a:p>
          <a:p>
            <a:pPr marL="482600" lvl="1" indent="0">
              <a:buNone/>
            </a:pPr>
            <a:r>
              <a:rPr lang="en-US" sz="1800" dirty="0" smtClean="0"/>
              <a:t>3. </a:t>
            </a:r>
            <a:r>
              <a:rPr lang="en-US" sz="1800" b="1" u="sng" dirty="0" smtClean="0"/>
              <a:t>Region</a:t>
            </a:r>
            <a:r>
              <a:rPr lang="en-US" sz="1800" b="1" u="sng" dirty="0"/>
              <a:t>:</a:t>
            </a:r>
            <a:r>
              <a:rPr lang="en-US" sz="1800" dirty="0"/>
              <a:t> is an area of Earth defined by one or more defining feature. EX: Midwest, Southwest regions of the US. </a:t>
            </a:r>
          </a:p>
          <a:p>
            <a:pPr marL="482600" lvl="1" indent="0">
              <a:buNone/>
            </a:pPr>
            <a:r>
              <a:rPr lang="en-US" sz="1800" dirty="0" smtClean="0"/>
              <a:t>4.</a:t>
            </a:r>
            <a:r>
              <a:rPr lang="en-US" sz="1800" b="1" u="sng" dirty="0" smtClean="0"/>
              <a:t>Scale</a:t>
            </a:r>
            <a:r>
              <a:rPr lang="en-US" sz="1800" dirty="0"/>
              <a:t>: is the relationship between the portion of Earth being studied and Earth as a whole. (Large-Scale or Small Scale) </a:t>
            </a:r>
          </a:p>
          <a:p>
            <a:pPr marL="482600" lvl="1" indent="0">
              <a:buNone/>
            </a:pPr>
            <a:r>
              <a:rPr lang="en-US" sz="1800" dirty="0" smtClean="0"/>
              <a:t>5.</a:t>
            </a:r>
            <a:r>
              <a:rPr lang="en-US" sz="1800" b="1" u="sng" dirty="0" smtClean="0"/>
              <a:t>Connection</a:t>
            </a:r>
            <a:r>
              <a:rPr lang="en-US" sz="1800" dirty="0"/>
              <a:t>: refers to relationships among people and objects across the barrier of space.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2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075" y="-134730"/>
            <a:ext cx="9144000" cy="134730"/>
          </a:xfrm>
        </p:spPr>
        <p:txBody>
          <a:bodyPr/>
          <a:lstStyle/>
          <a:p>
            <a:r>
              <a:rPr lang="en-US" dirty="0" smtClean="0"/>
              <a:t>A Unique Place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" y="734518"/>
            <a:ext cx="8842063" cy="5513881"/>
          </a:xfrm>
        </p:spPr>
        <p:txBody>
          <a:bodyPr/>
          <a:lstStyle/>
          <a:p>
            <a:pPr marL="25400" indent="0">
              <a:buNone/>
            </a:pPr>
            <a:r>
              <a:rPr lang="en-US" sz="1600" dirty="0" smtClean="0"/>
              <a:t>The two basic </a:t>
            </a:r>
            <a:r>
              <a:rPr lang="en-US" sz="1600" dirty="0"/>
              <a:t>concepts that are used by geographers to explain what makes a certain place unique </a:t>
            </a:r>
            <a:r>
              <a:rPr lang="en-US" sz="1600" dirty="0" smtClean="0"/>
              <a:t>is place and region. </a:t>
            </a:r>
            <a:endParaRPr lang="en-US" sz="1600" dirty="0"/>
          </a:p>
          <a:p>
            <a:pPr lvl="1"/>
            <a:r>
              <a:rPr lang="en-US" sz="1800" b="1" u="sng" dirty="0" smtClean="0"/>
              <a:t>Place</a:t>
            </a:r>
            <a:r>
              <a:rPr lang="en-US" sz="1800" b="1" u="sng" dirty="0"/>
              <a:t>:</a:t>
            </a:r>
            <a:r>
              <a:rPr lang="en-US" sz="1800" dirty="0"/>
              <a:t> is a </a:t>
            </a:r>
            <a:r>
              <a:rPr lang="en-US" sz="1800" dirty="0" smtClean="0"/>
              <a:t>specific point </a:t>
            </a:r>
            <a:r>
              <a:rPr lang="en-US" sz="1800" dirty="0"/>
              <a:t>or position on Earth, distinguished by a set of </a:t>
            </a:r>
            <a:r>
              <a:rPr lang="en-US" sz="1800" dirty="0" smtClean="0"/>
              <a:t>particular</a:t>
            </a:r>
            <a:r>
              <a:rPr lang="en-US" sz="1800" dirty="0"/>
              <a:t> </a:t>
            </a:r>
            <a:r>
              <a:rPr lang="en-US" sz="1800" dirty="0" smtClean="0"/>
              <a:t>traits. </a:t>
            </a:r>
            <a:r>
              <a:rPr lang="en-US" sz="1800" dirty="0"/>
              <a:t>Every place occupies a unique geographic </a:t>
            </a:r>
            <a:r>
              <a:rPr lang="en-US" sz="1800" dirty="0" smtClean="0"/>
              <a:t>location or </a:t>
            </a:r>
            <a:r>
              <a:rPr lang="en-US" sz="1800" dirty="0"/>
              <a:t>position on the Earth’s surface. Region, Site and Situation help geographers describe the uniqueness of a place.  </a:t>
            </a:r>
          </a:p>
          <a:p>
            <a:pPr lvl="1"/>
            <a:r>
              <a:rPr lang="en-US" sz="1800" b="1" u="sng" dirty="0" smtClean="0"/>
              <a:t>Region</a:t>
            </a:r>
            <a:r>
              <a:rPr lang="en-US" sz="1800" b="1" u="sng" dirty="0"/>
              <a:t>:</a:t>
            </a:r>
            <a:r>
              <a:rPr lang="en-US" sz="1800" dirty="0"/>
              <a:t> is an area of Earth defined by one or more defining feature. </a:t>
            </a:r>
            <a:endParaRPr lang="en-US" sz="1600" dirty="0"/>
          </a:p>
          <a:p>
            <a:pPr marL="25400" indent="0">
              <a:buNone/>
            </a:pPr>
            <a:endParaRPr lang="en-US" sz="1600" dirty="0" smtClean="0"/>
          </a:p>
          <a:p>
            <a:pPr marL="25400" indent="0">
              <a:buNone/>
            </a:pPr>
            <a:r>
              <a:rPr lang="en-US" sz="1600" dirty="0" smtClean="0"/>
              <a:t>Characteristics </a:t>
            </a:r>
            <a:r>
              <a:rPr lang="en-US" sz="1600" dirty="0"/>
              <a:t>of place:</a:t>
            </a:r>
          </a:p>
          <a:p>
            <a:pPr marL="25400" indent="0">
              <a:buNone/>
            </a:pPr>
            <a:r>
              <a:rPr lang="en-US" sz="1600" dirty="0"/>
              <a:t>-</a:t>
            </a:r>
            <a:r>
              <a:rPr lang="en-US" sz="1600" b="1" u="sng" dirty="0"/>
              <a:t>Physical place: </a:t>
            </a:r>
            <a:r>
              <a:rPr lang="en-US" sz="1600" dirty="0"/>
              <a:t>natural features – what nature provides – climate, landforms, vegetation, etc.</a:t>
            </a:r>
          </a:p>
          <a:p>
            <a:pPr marL="25400" indent="0">
              <a:buNone/>
            </a:pPr>
            <a:r>
              <a:rPr lang="en-US" sz="1600" dirty="0"/>
              <a:t>-</a:t>
            </a:r>
            <a:r>
              <a:rPr lang="en-US" sz="1600" b="1" u="sng" dirty="0"/>
              <a:t>Human (cultural) place: </a:t>
            </a:r>
            <a:r>
              <a:rPr lang="en-US" sz="1600" dirty="0"/>
              <a:t>features added by humans – distinctive dress, architecture, language, religion, burial practices, agricultural practices, etc.</a:t>
            </a:r>
          </a:p>
          <a:p>
            <a:pPr marL="25400" indent="0">
              <a:buNone/>
            </a:pPr>
            <a:r>
              <a:rPr lang="en-US" sz="1600" dirty="0"/>
              <a:t>-By describing a place you answer the question “What is it like there?”</a:t>
            </a:r>
          </a:p>
          <a:p>
            <a:pPr marL="25400" indent="0">
              <a:buNone/>
            </a:pPr>
            <a:r>
              <a:rPr lang="en-US" sz="1600" dirty="0"/>
              <a:t>-Geographers describe a place on Earth by identifying its location, the position that something occupies on Earth’s surface.</a:t>
            </a:r>
          </a:p>
          <a:p>
            <a:pPr marL="25400" indent="0">
              <a:buNone/>
            </a:pPr>
            <a:r>
              <a:rPr lang="en-US" sz="1600" dirty="0"/>
              <a:t>-A place has an </a:t>
            </a:r>
            <a:r>
              <a:rPr lang="en-US" sz="1600" b="1" u="sng" dirty="0"/>
              <a:t>absolute and a relative location.</a:t>
            </a:r>
          </a:p>
          <a:p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0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9772"/>
            <a:ext cx="9144000" cy="419543"/>
          </a:xfrm>
        </p:spPr>
        <p:txBody>
          <a:bodyPr/>
          <a:lstStyle/>
          <a:p>
            <a:r>
              <a:rPr lang="en-US" dirty="0" smtClean="0"/>
              <a:t>A Unique Place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914400"/>
            <a:ext cx="8464082" cy="5333999"/>
          </a:xfrm>
        </p:spPr>
        <p:txBody>
          <a:bodyPr/>
          <a:lstStyle/>
          <a:p>
            <a:pPr marL="25400" indent="0">
              <a:buNone/>
            </a:pPr>
            <a:r>
              <a:rPr lang="en-US" sz="2800" dirty="0" smtClean="0"/>
              <a:t>• </a:t>
            </a:r>
            <a:r>
              <a:rPr lang="en-US" sz="2800" b="1" u="sng" dirty="0" smtClean="0"/>
              <a:t>Relative Location</a:t>
            </a:r>
            <a:r>
              <a:rPr lang="en-US" sz="2800" dirty="0" smtClean="0"/>
              <a:t>: </a:t>
            </a:r>
            <a:r>
              <a:rPr lang="en-US" sz="2800" dirty="0"/>
              <a:t>is a description of where something is in relation to other things. </a:t>
            </a:r>
          </a:p>
          <a:p>
            <a:pPr marL="25400" indent="0">
              <a:buNone/>
            </a:pPr>
            <a:r>
              <a:rPr lang="en-US" sz="2800" dirty="0" smtClean="0"/>
              <a:t>• It </a:t>
            </a:r>
            <a:r>
              <a:rPr lang="en-US" sz="2800" dirty="0"/>
              <a:t>is often described in terms </a:t>
            </a:r>
            <a:r>
              <a:rPr lang="en-US" sz="2800" dirty="0" smtClean="0"/>
              <a:t>of </a:t>
            </a:r>
            <a:r>
              <a:rPr lang="en-US" sz="2800" b="1" u="sng" dirty="0" smtClean="0"/>
              <a:t>connectivity;</a:t>
            </a:r>
            <a:r>
              <a:rPr lang="en-US" sz="2800" dirty="0" smtClean="0"/>
              <a:t> </a:t>
            </a:r>
            <a:r>
              <a:rPr lang="en-US" sz="2800" dirty="0"/>
              <a:t>how well two locations are tied together, and </a:t>
            </a:r>
            <a:r>
              <a:rPr lang="en-US" sz="2800" b="1" u="sng" dirty="0"/>
              <a:t>accessibility;</a:t>
            </a:r>
            <a:r>
              <a:rPr lang="en-US" sz="2800" dirty="0"/>
              <a:t> how quickly and easily people in one location can interact with people in </a:t>
            </a:r>
            <a:r>
              <a:rPr lang="en-US" sz="2800" dirty="0" smtClean="0"/>
              <a:t>another location</a:t>
            </a:r>
            <a:r>
              <a:rPr lang="en-US" sz="2800" dirty="0"/>
              <a:t>. </a:t>
            </a:r>
          </a:p>
          <a:p>
            <a:pPr marL="25400" indent="0">
              <a:buNone/>
            </a:pPr>
            <a:r>
              <a:rPr lang="en-US" sz="2800" dirty="0"/>
              <a:t>EX: “I live near Date Palm and Vista Chino” or “I live two blocks south of the Palm Springs airport” </a:t>
            </a:r>
          </a:p>
          <a:p>
            <a:pPr marL="254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6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4852" y="-149720"/>
            <a:ext cx="9144000" cy="149720"/>
          </a:xfrm>
        </p:spPr>
        <p:txBody>
          <a:bodyPr/>
          <a:lstStyle/>
          <a:p>
            <a:r>
              <a:rPr lang="en-US" dirty="0" smtClean="0"/>
              <a:t>A Unique Place: Geographic </a:t>
            </a:r>
            <a:r>
              <a:rPr lang="en-US" dirty="0"/>
              <a:t>Grid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348" y="1019330"/>
            <a:ext cx="8229600" cy="5663783"/>
          </a:xfrm>
        </p:spPr>
        <p:txBody>
          <a:bodyPr/>
          <a:lstStyle/>
          <a:p>
            <a:r>
              <a:rPr lang="en-US" sz="2800" b="1" u="sng" dirty="0" smtClean="0"/>
              <a:t>Absolute location</a:t>
            </a:r>
            <a:r>
              <a:rPr lang="en-US" sz="2800" dirty="0" smtClean="0"/>
              <a:t>: is the precise spot where something is according to some system. (address, lot number) </a:t>
            </a:r>
          </a:p>
          <a:p>
            <a:r>
              <a:rPr lang="en-US" sz="2800" dirty="0" smtClean="0"/>
              <a:t>The most widely used system is the Geographic Grid. </a:t>
            </a:r>
          </a:p>
          <a:p>
            <a:r>
              <a:rPr lang="en-US" sz="2800" b="1" u="sng" dirty="0" smtClean="0"/>
              <a:t>The </a:t>
            </a:r>
            <a:r>
              <a:rPr lang="en-US" sz="2800" b="1" u="sng" dirty="0"/>
              <a:t>Geographic Grid </a:t>
            </a:r>
            <a:r>
              <a:rPr lang="en-US" sz="2800" dirty="0"/>
              <a:t>is a system of imaginary arcs drawn in grid pattern on Earth’s surface.</a:t>
            </a:r>
          </a:p>
          <a:p>
            <a:r>
              <a:rPr lang="en-US" sz="2800" dirty="0" smtClean="0"/>
              <a:t>Any </a:t>
            </a:r>
            <a:r>
              <a:rPr lang="en-US" sz="2800" dirty="0"/>
              <a:t>place on earth can be described using latitude and longitude (absolute location)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3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4729"/>
            <a:ext cx="9144000" cy="579438"/>
          </a:xfrm>
        </p:spPr>
        <p:txBody>
          <a:bodyPr/>
          <a:lstStyle/>
          <a:p>
            <a:r>
              <a:rPr lang="en-US" dirty="0" smtClean="0"/>
              <a:t>A Unique Place: Geographic Grid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194" y="894413"/>
            <a:ext cx="4012003" cy="5106987"/>
          </a:xfrm>
        </p:spPr>
        <p:txBody>
          <a:bodyPr/>
          <a:lstStyle/>
          <a:p>
            <a:r>
              <a:rPr lang="en-US" sz="1800" dirty="0" smtClean="0"/>
              <a:t>Meridians </a:t>
            </a:r>
            <a:r>
              <a:rPr lang="en-US" sz="1800" dirty="0"/>
              <a:t>– arcs drawn between North and South </a:t>
            </a:r>
            <a:r>
              <a:rPr lang="en-US" sz="1800" dirty="0" smtClean="0"/>
              <a:t>poles –Also </a:t>
            </a:r>
            <a:r>
              <a:rPr lang="en-US" sz="1800" dirty="0"/>
              <a:t>known as lines of </a:t>
            </a:r>
            <a:r>
              <a:rPr lang="en-US" sz="1800" dirty="0" smtClean="0"/>
              <a:t>longitude</a:t>
            </a:r>
          </a:p>
          <a:p>
            <a:r>
              <a:rPr lang="en-US" sz="1800" dirty="0" smtClean="0"/>
              <a:t>Parallels </a:t>
            </a:r>
            <a:r>
              <a:rPr lang="en-US" sz="1800" dirty="0"/>
              <a:t>– circles drawn around the globe, parallel to the equator –Also known as lines of </a:t>
            </a:r>
            <a:r>
              <a:rPr lang="en-US" sz="1800" dirty="0" smtClean="0"/>
              <a:t>latitude</a:t>
            </a:r>
            <a:endParaRPr lang="en-US" sz="1800" dirty="0"/>
          </a:p>
          <a:p>
            <a:pPr marL="25400" indent="0">
              <a:buNone/>
            </a:pPr>
            <a:r>
              <a:rPr lang="en-US" sz="1800" dirty="0"/>
              <a:t>1</a:t>
            </a:r>
            <a:r>
              <a:rPr lang="en-US" sz="1800" dirty="0" smtClean="0"/>
              <a:t>. </a:t>
            </a:r>
            <a:r>
              <a:rPr lang="en-US" sz="1800" b="1" u="sng" dirty="0" smtClean="0"/>
              <a:t>Prime Meridian:</a:t>
            </a:r>
            <a:r>
              <a:rPr lang="en-US" sz="1800" dirty="0" smtClean="0"/>
              <a:t> </a:t>
            </a:r>
            <a:r>
              <a:rPr lang="en-US" sz="1800" dirty="0"/>
              <a:t>passes through Greenwich, England, and is 0 degrees longitude</a:t>
            </a:r>
          </a:p>
          <a:p>
            <a:pPr marL="25400" indent="0">
              <a:buNone/>
            </a:pPr>
            <a:r>
              <a:rPr lang="en-US" sz="1800" dirty="0"/>
              <a:t>2</a:t>
            </a:r>
            <a:r>
              <a:rPr lang="en-US" sz="1800" dirty="0" smtClean="0"/>
              <a:t>. </a:t>
            </a:r>
            <a:r>
              <a:rPr lang="en-US" sz="1800" b="1" u="sng" dirty="0" smtClean="0"/>
              <a:t>International </a:t>
            </a:r>
            <a:r>
              <a:rPr lang="en-US" sz="1800" b="1" u="sng" dirty="0"/>
              <a:t>Date </a:t>
            </a:r>
            <a:r>
              <a:rPr lang="en-US" sz="1800" b="1" u="sng" dirty="0" smtClean="0"/>
              <a:t>Line: </a:t>
            </a:r>
            <a:r>
              <a:rPr lang="en-US" sz="1800" dirty="0"/>
              <a:t>is opposite the Prime Meridian and is 180 degrees longitude</a:t>
            </a:r>
          </a:p>
          <a:p>
            <a:pPr marL="25400" indent="0">
              <a:buNone/>
            </a:pPr>
            <a:r>
              <a:rPr lang="en-US" sz="1800" dirty="0" smtClean="0"/>
              <a:t>–</a:t>
            </a:r>
            <a:r>
              <a:rPr lang="en-US" sz="1800" dirty="0"/>
              <a:t>North and South poles are 90 degrees latitude</a:t>
            </a:r>
          </a:p>
          <a:p>
            <a:pPr marL="25400" indent="0">
              <a:buNone/>
            </a:pPr>
            <a:r>
              <a:rPr lang="en-US" sz="1800" dirty="0"/>
              <a:t>3. </a:t>
            </a:r>
            <a:r>
              <a:rPr lang="en-US" sz="1800" b="1" u="sng" dirty="0"/>
              <a:t>Equator</a:t>
            </a:r>
            <a:r>
              <a:rPr lang="en-US" sz="1800" dirty="0"/>
              <a:t> is 0 degrees latitude (middle)</a:t>
            </a:r>
          </a:p>
          <a:p>
            <a:endParaRPr lang="en-US" dirty="0"/>
          </a:p>
        </p:txBody>
      </p:sp>
      <p:pic>
        <p:nvPicPr>
          <p:cNvPr id="1026" name="Picture 2" descr="D:\svn\Projects\13_Pearson_US\RUBENSTEIN_CL_IRDVD\Working Folder\Chapter01\B_JPEG_Images\Copyright_removed_JPEGS\TCL_11e_Figure_01_10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261" y="1346726"/>
            <a:ext cx="3636883" cy="36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036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4730"/>
            <a:ext cx="9144000" cy="74769"/>
          </a:xfrm>
        </p:spPr>
        <p:txBody>
          <a:bodyPr/>
          <a:lstStyle/>
          <a:p>
            <a:r>
              <a:rPr lang="en-US" dirty="0" smtClean="0"/>
              <a:t>A Unique Place: Time Zones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397" y="4751881"/>
            <a:ext cx="8829206" cy="1573968"/>
          </a:xfrm>
        </p:spPr>
        <p:txBody>
          <a:bodyPr/>
          <a:lstStyle/>
          <a:p>
            <a:r>
              <a:rPr lang="en-US" sz="1400" dirty="0" smtClean="0"/>
              <a:t>Earth </a:t>
            </a:r>
            <a:r>
              <a:rPr lang="en-US" sz="1400" dirty="0"/>
              <a:t>as a sphere is divided into 360º of longitude.</a:t>
            </a:r>
          </a:p>
          <a:p>
            <a:r>
              <a:rPr lang="en-US" sz="1400" dirty="0" smtClean="0"/>
              <a:t>Divide </a:t>
            </a:r>
            <a:r>
              <a:rPr lang="en-US" sz="1400" dirty="0"/>
              <a:t>360º by 24 time zones (one for each hour of day) equals 15º.</a:t>
            </a:r>
          </a:p>
          <a:p>
            <a:r>
              <a:rPr lang="en-US" sz="1400" dirty="0" smtClean="0"/>
              <a:t>Each </a:t>
            </a:r>
            <a:r>
              <a:rPr lang="en-US" sz="1400" dirty="0"/>
              <a:t>15º band of longitude is assigned to a standard time zone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Greenwich </a:t>
            </a:r>
            <a:r>
              <a:rPr lang="en-US" sz="1400" dirty="0"/>
              <a:t>Mean Time (GMT</a:t>
            </a:r>
            <a:r>
              <a:rPr lang="en-US" sz="1400" dirty="0" smtClean="0"/>
              <a:t>) –</a:t>
            </a:r>
            <a:r>
              <a:rPr lang="en-US" sz="1400" dirty="0"/>
              <a:t>Located at the prime meridian (0º longitude).</a:t>
            </a:r>
          </a:p>
          <a:p>
            <a:r>
              <a:rPr lang="en-US" sz="1400" dirty="0" smtClean="0"/>
              <a:t>Passes </a:t>
            </a:r>
            <a:r>
              <a:rPr lang="en-US" sz="1400" dirty="0"/>
              <a:t>through Royal Observatory at Greenwich, </a:t>
            </a:r>
            <a:r>
              <a:rPr lang="en-US" sz="1400" dirty="0" smtClean="0"/>
              <a:t>England –Master </a:t>
            </a:r>
            <a:r>
              <a:rPr lang="en-US" sz="1400" dirty="0"/>
              <a:t>reference time for all points on Earth</a:t>
            </a:r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2050" name="Picture 2" descr="https://lh6.googleusercontent.com/eRXrKGRph0DJMvzk1bW8MOD47WEHyvp5pUJo9U3QsJFBsyM0EUBw_-sb2k5WvmKFf4a2f-bA0fXvNB_bPjNjiWwHe8uYpWQQRRvXEmnSpTv1dHv_-adb3gMcRUfSMHWeP9xw3ADb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9" y="763704"/>
            <a:ext cx="7868046" cy="385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94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9026"/>
            <a:ext cx="9144000" cy="378052"/>
          </a:xfrm>
        </p:spPr>
        <p:txBody>
          <a:bodyPr/>
          <a:lstStyle/>
          <a:p>
            <a:r>
              <a:rPr lang="en-US" dirty="0" smtClean="0"/>
              <a:t>Geographers: Relationship Between Places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914400"/>
            <a:ext cx="8229600" cy="5333999"/>
          </a:xfrm>
        </p:spPr>
        <p:txBody>
          <a:bodyPr/>
          <a:lstStyle/>
          <a:p>
            <a:r>
              <a:rPr lang="en-US" sz="2400" dirty="0" smtClean="0">
                <a:latin typeface="+mn-lt"/>
              </a:rPr>
              <a:t>To </a:t>
            </a:r>
            <a:r>
              <a:rPr lang="en-US" sz="2400" dirty="0">
                <a:latin typeface="+mn-lt"/>
              </a:rPr>
              <a:t>explain the relationships between places, geographers </a:t>
            </a:r>
            <a:r>
              <a:rPr lang="en-US" sz="2400" dirty="0" smtClean="0">
                <a:latin typeface="+mn-lt"/>
              </a:rPr>
              <a:t>employ three </a:t>
            </a:r>
            <a:r>
              <a:rPr lang="en-US" sz="2400" dirty="0">
                <a:latin typeface="+mn-lt"/>
              </a:rPr>
              <a:t>basic concepts: scale, space, and connection.</a:t>
            </a:r>
          </a:p>
          <a:p>
            <a:r>
              <a:rPr lang="en-US" sz="2400" b="1" u="sng" dirty="0" smtClean="0">
                <a:latin typeface="+mn-lt"/>
              </a:rPr>
              <a:t>Scale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is the relationship between the portion of Earth being studied and Earth as a whole. </a:t>
            </a:r>
          </a:p>
          <a:p>
            <a:r>
              <a:rPr lang="en-US" sz="2400" dirty="0" smtClean="0">
                <a:latin typeface="+mn-lt"/>
              </a:rPr>
              <a:t>Geographers </a:t>
            </a:r>
            <a:r>
              <a:rPr lang="en-US" sz="2400" dirty="0">
                <a:latin typeface="+mn-lt"/>
              </a:rPr>
              <a:t>study a variety of scales, from </a:t>
            </a:r>
            <a:r>
              <a:rPr lang="en-US" sz="2400" dirty="0" smtClean="0">
                <a:latin typeface="+mn-lt"/>
              </a:rPr>
              <a:t>local to global. </a:t>
            </a:r>
            <a:endParaRPr lang="en-US" sz="2400" dirty="0">
              <a:latin typeface="+mn-lt"/>
            </a:endParaRPr>
          </a:p>
          <a:p>
            <a:r>
              <a:rPr lang="en-US" sz="2400" b="1" u="sng" dirty="0" smtClean="0">
                <a:latin typeface="+mn-lt"/>
              </a:rPr>
              <a:t>Space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refers to the </a:t>
            </a:r>
            <a:r>
              <a:rPr lang="en-US" sz="2400" dirty="0" smtClean="0">
                <a:latin typeface="+mn-lt"/>
              </a:rPr>
              <a:t>physical or </a:t>
            </a:r>
            <a:r>
              <a:rPr lang="en-US" sz="2400" dirty="0">
                <a:latin typeface="+mn-lt"/>
              </a:rPr>
              <a:t>interval between two objects. </a:t>
            </a:r>
          </a:p>
          <a:p>
            <a:r>
              <a:rPr lang="en-US" sz="2400" b="1" u="sng" dirty="0" smtClean="0">
                <a:latin typeface="+mn-lt"/>
              </a:rPr>
              <a:t>Connection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refers to </a:t>
            </a:r>
            <a:r>
              <a:rPr lang="en-US" sz="2400" dirty="0" smtClean="0">
                <a:latin typeface="+mn-lt"/>
              </a:rPr>
              <a:t>relationships among </a:t>
            </a:r>
            <a:r>
              <a:rPr lang="en-US" sz="2400" dirty="0">
                <a:latin typeface="+mn-lt"/>
              </a:rPr>
              <a:t>people and objects across the barrier of space.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1494"/>
      </p:ext>
    </p:extLst>
  </p:cSld>
  <p:clrMapOvr>
    <a:masterClrMapping/>
  </p:clrMapOvr>
</p:sld>
</file>

<file path=ppt/theme/theme1.xml><?xml version="1.0" encoding="utf-8"?>
<a:theme xmlns:a="http://schemas.openxmlformats.org/drawingml/2006/main" name="1_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2651</TotalTime>
  <Words>1109</Words>
  <Application>Microsoft Office PowerPoint</Application>
  <PresentationFormat>On-screen Show (4:3)</PresentationFormat>
  <Paragraphs>83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Arimo</vt:lpstr>
      <vt:lpstr>Arial</vt:lpstr>
      <vt:lpstr>1_HA5Lect_template</vt:lpstr>
      <vt:lpstr>2_HA5Lect_template</vt:lpstr>
      <vt:lpstr>HA5Lect_template</vt:lpstr>
      <vt:lpstr>Focus Questions 1-1 p.2 </vt:lpstr>
      <vt:lpstr>KEY ISSUE 1:  Essential Question: HOW DO GEOGRAPHERS DESCRIBE WHERE THINGS ARE?</vt:lpstr>
      <vt:lpstr>Geographers: Describing Where Things Are </vt:lpstr>
      <vt:lpstr>A Unique Place </vt:lpstr>
      <vt:lpstr>A Unique Place</vt:lpstr>
      <vt:lpstr>A Unique Place: Geographic Grid </vt:lpstr>
      <vt:lpstr>A Unique Place: Geographic Grid </vt:lpstr>
      <vt:lpstr>A Unique Place: Time Zones </vt:lpstr>
      <vt:lpstr>Geographers: Relationship Between Places </vt:lpstr>
      <vt:lpstr>Geographers: Relationship Between Places </vt:lpstr>
      <vt:lpstr>New Technology </vt:lpstr>
      <vt:lpstr>New Technology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 Questions 1-1-1/1-1-2</dc:title>
  <dc:creator>Aparicio, Abraham (aaparicio@psusd.us)</dc:creator>
  <cp:lastModifiedBy>Aparicio, Abraham (aaparicio@psusd.us)</cp:lastModifiedBy>
  <cp:revision>20</cp:revision>
  <dcterms:modified xsi:type="dcterms:W3CDTF">2019-08-16T19:06:07Z</dcterms:modified>
</cp:coreProperties>
</file>