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 id="2147483659" r:id="rId3"/>
    <p:sldMasterId id="2147483660"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 id="286" r:id="rId34"/>
    <p:sldId id="287" r:id="rId35"/>
    <p:sldId id="288" r:id="rId36"/>
    <p:sldId id="289" r:id="rId37"/>
  </p:sldIdLst>
  <p:sldSz cx="9144000" cy="6858000" type="screen4x3"/>
  <p:notesSz cx="6858000" cy="9144000"/>
  <p:embeddedFontLst>
    <p:embeddedFont>
      <p:font typeface="Roboto" panose="020B0604020202020204" charset="0"/>
      <p:regular r:id="rId39"/>
      <p:bold r:id="rId40"/>
      <p:italic r:id="rId41"/>
      <p:boldItalic r:id="rId42"/>
    </p:embeddedFont>
    <p:embeddedFont>
      <p:font typeface="Arim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000000"/>
          </p15:clr>
        </p15:guide>
        <p15:guide id="2" orient="horz" pos="4032">
          <p15:clr>
            <a:srgbClr val="000000"/>
          </p15:clr>
        </p15:guide>
        <p15:guide id="3" pos="288">
          <p15:clr>
            <a:srgbClr val="000000"/>
          </p15:clr>
        </p15:guide>
        <p15:guide id="4"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444" autoAdjust="0"/>
  </p:normalViewPr>
  <p:slideViewPr>
    <p:cSldViewPr snapToGrid="0">
      <p:cViewPr varScale="1">
        <p:scale>
          <a:sx n="59" d="100"/>
          <a:sy n="59" d="100"/>
        </p:scale>
        <p:origin x="768" y="78"/>
      </p:cViewPr>
      <p:guideLst>
        <p:guide orient="horz" pos="2208"/>
        <p:guide orient="horz" pos="4032"/>
        <p:guide pos="288"/>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13292439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e268b7b3f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e268b7b3f_0_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g3e268b7b3f_0_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sz="1400"/>
          </a:p>
        </p:txBody>
      </p:sp>
    </p:spTree>
    <p:extLst>
      <p:ext uri="{BB962C8B-B14F-4D97-AF65-F5344CB8AC3E}">
        <p14:creationId xmlns:p14="http://schemas.microsoft.com/office/powerpoint/2010/main" val="363153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f78cc5f37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f78cc5f37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5f78cc5f37_0_2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sz="1400"/>
          </a:p>
        </p:txBody>
      </p:sp>
    </p:spTree>
    <p:extLst>
      <p:ext uri="{BB962C8B-B14F-4D97-AF65-F5344CB8AC3E}">
        <p14:creationId xmlns:p14="http://schemas.microsoft.com/office/powerpoint/2010/main" val="118735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f78cc5f37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f78cc5f37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5f78cc5f37_0_3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sz="1400"/>
          </a:p>
        </p:txBody>
      </p:sp>
    </p:spTree>
    <p:extLst>
      <p:ext uri="{BB962C8B-B14F-4D97-AF65-F5344CB8AC3E}">
        <p14:creationId xmlns:p14="http://schemas.microsoft.com/office/powerpoint/2010/main" val="2248707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f78cc5f37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f78cc5f37_0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5f78cc5f37_0_3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sz="1400"/>
          </a:p>
        </p:txBody>
      </p:sp>
    </p:spTree>
    <p:extLst>
      <p:ext uri="{BB962C8B-B14F-4D97-AF65-F5344CB8AC3E}">
        <p14:creationId xmlns:p14="http://schemas.microsoft.com/office/powerpoint/2010/main" val="122656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647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17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0101ee398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0101ee398_0_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40101ee398_0_2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sz="1400"/>
          </a:p>
        </p:txBody>
      </p:sp>
    </p:spTree>
    <p:extLst>
      <p:ext uri="{BB962C8B-B14F-4D97-AF65-F5344CB8AC3E}">
        <p14:creationId xmlns:p14="http://schemas.microsoft.com/office/powerpoint/2010/main" val="4227005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0101ee39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0101ee39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40101ee398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sz="1400"/>
          </a:p>
        </p:txBody>
      </p:sp>
    </p:spTree>
    <p:extLst>
      <p:ext uri="{BB962C8B-B14F-4D97-AF65-F5344CB8AC3E}">
        <p14:creationId xmlns:p14="http://schemas.microsoft.com/office/powerpoint/2010/main" val="4139884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195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0101ee39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0101ee398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40101ee398_0_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sz="1400"/>
          </a:p>
        </p:txBody>
      </p:sp>
    </p:spTree>
    <p:extLst>
      <p:ext uri="{BB962C8B-B14F-4D97-AF65-F5344CB8AC3E}">
        <p14:creationId xmlns:p14="http://schemas.microsoft.com/office/powerpoint/2010/main" val="195346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36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e268b7b3f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e268b7b3f_0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g3e268b7b3f_0_1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sz="1400"/>
          </a:p>
        </p:txBody>
      </p:sp>
    </p:spTree>
    <p:extLst>
      <p:ext uri="{BB962C8B-B14F-4D97-AF65-F5344CB8AC3E}">
        <p14:creationId xmlns:p14="http://schemas.microsoft.com/office/powerpoint/2010/main" val="4068289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01498519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01498519e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401498519e_0_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sz="1400"/>
          </a:p>
        </p:txBody>
      </p:sp>
    </p:spTree>
    <p:extLst>
      <p:ext uri="{BB962C8B-B14F-4D97-AF65-F5344CB8AC3E}">
        <p14:creationId xmlns:p14="http://schemas.microsoft.com/office/powerpoint/2010/main" val="2137398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113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01498519e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01498519e_0_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401498519e_0_1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sz="1400"/>
          </a:p>
        </p:txBody>
      </p:sp>
    </p:spTree>
    <p:extLst>
      <p:ext uri="{BB962C8B-B14F-4D97-AF65-F5344CB8AC3E}">
        <p14:creationId xmlns:p14="http://schemas.microsoft.com/office/powerpoint/2010/main" val="3054353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4288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01498519e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01498519e_0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401498519e_0_2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sz="1400"/>
          </a:p>
        </p:txBody>
      </p:sp>
    </p:spTree>
    <p:extLst>
      <p:ext uri="{BB962C8B-B14F-4D97-AF65-F5344CB8AC3E}">
        <p14:creationId xmlns:p14="http://schemas.microsoft.com/office/powerpoint/2010/main" val="3291807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66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26</a:t>
            </a:fld>
            <a:endParaRPr/>
          </a:p>
        </p:txBody>
      </p:sp>
      <p:sp>
        <p:nvSpPr>
          <p:cNvPr id="244" name="Google Shape;24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527625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063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732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39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610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240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428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623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50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98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33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70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f78cc5f3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f78cc5f3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5f78cc5f37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sz="1400"/>
          </a:p>
        </p:txBody>
      </p:sp>
    </p:spTree>
    <p:extLst>
      <p:ext uri="{BB962C8B-B14F-4D97-AF65-F5344CB8AC3E}">
        <p14:creationId xmlns:p14="http://schemas.microsoft.com/office/powerpoint/2010/main" val="373494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f78cc5f37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f78cc5f37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5f78cc5f37_0_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sz="1400"/>
          </a:p>
        </p:txBody>
      </p:sp>
    </p:spTree>
    <p:extLst>
      <p:ext uri="{BB962C8B-B14F-4D97-AF65-F5344CB8AC3E}">
        <p14:creationId xmlns:p14="http://schemas.microsoft.com/office/powerpoint/2010/main" val="355072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78cc5f3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78cc5f37_0_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5f78cc5f37_0_1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sz="1400"/>
          </a:p>
        </p:txBody>
      </p:sp>
    </p:spTree>
    <p:extLst>
      <p:ext uri="{BB962C8B-B14F-4D97-AF65-F5344CB8AC3E}">
        <p14:creationId xmlns:p14="http://schemas.microsoft.com/office/powerpoint/2010/main" val="337066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0" y="30162"/>
            <a:ext cx="9144000" cy="579438"/>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chemeClr val="lt1"/>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2313" y="4406900"/>
            <a:ext cx="7772400" cy="1362075"/>
          </a:xfrm>
          <a:prstGeom prst="rect">
            <a:avLst/>
          </a:prstGeom>
          <a:noFill/>
          <a:ln>
            <a:noFill/>
          </a:ln>
        </p:spPr>
        <p:txBody>
          <a:bodyPr spcFirstLastPara="1" wrap="square" lIns="457200" tIns="45700" rIns="91425" bIns="45700" anchor="t" anchorCtr="0">
            <a:noAutofit/>
          </a:bodyPr>
          <a:lstStyle>
            <a:lvl1pPr marR="0" lvl="0" algn="l" rtl="0">
              <a:spcBef>
                <a:spcPts val="2000"/>
              </a:spcBef>
              <a:spcAft>
                <a:spcPts val="0"/>
              </a:spcAft>
              <a:buSzPts val="1400"/>
              <a:buNone/>
              <a:defRPr sz="40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34" name="Google Shape;34;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rot="5400000">
            <a:off x="4876800" y="1981200"/>
            <a:ext cx="6248400" cy="2286000"/>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38" name="Google Shape;38;p8"/>
          <p:cNvSpPr txBox="1">
            <a:spLocks noGrp="1"/>
          </p:cNvSpPr>
          <p:nvPr>
            <p:ph type="body" idx="1"/>
          </p:nvPr>
        </p:nvSpPr>
        <p:spPr>
          <a:xfrm rot="5400000">
            <a:off x="228600" y="-228600"/>
            <a:ext cx="6248400" cy="6705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273050"/>
            <a:ext cx="3008313" cy="1162050"/>
          </a:xfrm>
          <a:prstGeom prst="rect">
            <a:avLst/>
          </a:prstGeom>
          <a:noFill/>
          <a:ln>
            <a:noFill/>
          </a:ln>
        </p:spPr>
        <p:txBody>
          <a:bodyPr spcFirstLastPara="1" wrap="square" lIns="457200" tIns="45700" rIns="91425" bIns="45700" anchor="b" anchorCtr="0">
            <a:noAutofit/>
          </a:bodyPr>
          <a:lstStyle>
            <a:lvl1pPr marR="0" lvl="0" algn="l" rtl="0">
              <a:spcBef>
                <a:spcPts val="1000"/>
              </a:spcBef>
              <a:spcAft>
                <a:spcPts val="0"/>
              </a:spcAft>
              <a:buSzPts val="1400"/>
              <a:buNone/>
              <a:defRPr sz="20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41" name="Google Shape;41;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274638"/>
            <a:ext cx="8229600" cy="1143000"/>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45" name="Google Shape;45;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6" name="Google Shape;46;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7" name="Google Shape;47;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8" name="Google Shape;48;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0" y="0"/>
            <a:ext cx="9144000" cy="579437"/>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51" name="Google Shape;51;p11"/>
          <p:cNvSpPr txBox="1">
            <a:spLocks noGrp="1"/>
          </p:cNvSpPr>
          <p:nvPr>
            <p:ph type="body" idx="1"/>
          </p:nvPr>
        </p:nvSpPr>
        <p:spPr>
          <a:xfrm>
            <a:off x="365125" y="1141413"/>
            <a:ext cx="4038600" cy="510698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11"/>
          <p:cNvSpPr txBox="1">
            <a:spLocks noGrp="1"/>
          </p:cNvSpPr>
          <p:nvPr>
            <p:ph type="body" idx="2"/>
          </p:nvPr>
        </p:nvSpPr>
        <p:spPr>
          <a:xfrm>
            <a:off x="4556125" y="1141413"/>
            <a:ext cx="4038600" cy="510698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0" y="0"/>
            <a:ext cx="9144000" cy="579437"/>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76200" y="6602412"/>
            <a:ext cx="5399087" cy="1793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 2014 Pearson Education, Inc.</a:t>
            </a:r>
            <a:endParaRPr/>
          </a:p>
        </p:txBody>
      </p:sp>
      <p:sp>
        <p:nvSpPr>
          <p:cNvPr id="11" name="Google Shape;11;p1"/>
          <p:cNvSpPr txBox="1"/>
          <p:nvPr/>
        </p:nvSpPr>
        <p:spPr>
          <a:xfrm>
            <a:off x="0" y="0"/>
            <a:ext cx="9144000" cy="609600"/>
          </a:xfrm>
          <a:prstGeom prst="rect">
            <a:avLst/>
          </a:prstGeom>
          <a:solidFill>
            <a:srgbClr val="ED6B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 name="Google Shape;12;p1"/>
          <p:cNvSpPr txBox="1"/>
          <p:nvPr/>
        </p:nvSpPr>
        <p:spPr>
          <a:xfrm>
            <a:off x="365125" y="44450"/>
            <a:ext cx="8001000"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Chapter 1 Lecture</a:t>
            </a:r>
            <a:endParaRPr/>
          </a:p>
        </p:txBody>
      </p:sp>
      <p:sp>
        <p:nvSpPr>
          <p:cNvPr id="13" name="Google Shape;13;p1"/>
          <p:cNvSpPr txBox="1"/>
          <p:nvPr/>
        </p:nvSpPr>
        <p:spPr>
          <a:xfrm>
            <a:off x="457200" y="3101975"/>
            <a:ext cx="4343400" cy="6159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400"/>
              <a:buFont typeface="Arial"/>
              <a:buNone/>
            </a:pPr>
            <a:r>
              <a:rPr lang="en-US" sz="3400" b="1" i="0" u="none">
                <a:solidFill>
                  <a:schemeClr val="dk1"/>
                </a:solidFill>
                <a:latin typeface="Arial"/>
                <a:ea typeface="Arial"/>
                <a:cs typeface="Arial"/>
                <a:sym typeface="Arial"/>
              </a:rPr>
              <a:t>Basic Concepts</a:t>
            </a:r>
            <a:endParaRPr/>
          </a:p>
        </p:txBody>
      </p:sp>
      <p:pic>
        <p:nvPicPr>
          <p:cNvPr id="14" name="Google Shape;14;p1" descr="\\integrafs1\prs\16_NMS\01. Receivables\RUBENSTEIN_CL_IRDVD\Jan-13\19-Jan\Cover Files\Media Files\RUBE1583_11_thumbnail.png"/>
          <p:cNvPicPr preferRelativeResize="0"/>
          <p:nvPr/>
        </p:nvPicPr>
        <p:blipFill rotWithShape="1">
          <a:blip r:embed="rId3">
            <a:alphaModFix/>
          </a:blip>
          <a:srcRect/>
          <a:stretch/>
        </p:blipFill>
        <p:spPr>
          <a:xfrm>
            <a:off x="4857750" y="1598612"/>
            <a:ext cx="3859212" cy="4664075"/>
          </a:xfrm>
          <a:prstGeom prst="rect">
            <a:avLst/>
          </a:prstGeom>
          <a:noFill/>
          <a:ln>
            <a:noFill/>
          </a:ln>
        </p:spPr>
      </p:pic>
      <p:sp>
        <p:nvSpPr>
          <p:cNvPr id="15" name="Google Shape;15;p1"/>
          <p:cNvSpPr txBox="1"/>
          <p:nvPr/>
        </p:nvSpPr>
        <p:spPr>
          <a:xfrm>
            <a:off x="457200" y="600075"/>
            <a:ext cx="8259762" cy="950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mo"/>
              <a:buNone/>
            </a:pPr>
            <a:r>
              <a:rPr lang="en-US" sz="3600" b="1" i="0" u="none">
                <a:solidFill>
                  <a:srgbClr val="000000"/>
                </a:solidFill>
                <a:latin typeface="Arimo"/>
                <a:ea typeface="Arimo"/>
                <a:cs typeface="Arimo"/>
                <a:sym typeface="Arimo"/>
              </a:rPr>
              <a:t>The Cultural Landscape</a:t>
            </a:r>
            <a:endParaRPr sz="3400" b="1" i="0" u="none">
              <a:solidFill>
                <a:srgbClr val="000000"/>
              </a:solidFill>
              <a:latin typeface="Arial"/>
              <a:ea typeface="Arial"/>
              <a:cs typeface="Arial"/>
              <a:sym typeface="Arial"/>
            </a:endParaRPr>
          </a:p>
          <a:p>
            <a:pPr marL="0" marR="0" lvl="0" indent="0" algn="r" rtl="0">
              <a:lnSpc>
                <a:spcPct val="100000"/>
              </a:lnSpc>
              <a:spcBef>
                <a:spcPts val="18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Eleventh Edition</a:t>
            </a:r>
            <a:endParaRPr/>
          </a:p>
        </p:txBody>
      </p:sp>
      <p:sp>
        <p:nvSpPr>
          <p:cNvPr id="16" name="Google Shape;16;p1"/>
          <p:cNvSpPr txBox="1"/>
          <p:nvPr/>
        </p:nvSpPr>
        <p:spPr>
          <a:xfrm>
            <a:off x="457200" y="5078412"/>
            <a:ext cx="4419600" cy="7016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Matthew Cartlidge</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University of Nebraska-Lincoln</a:t>
            </a:r>
            <a:r>
              <a:rPr lang="en-US" sz="1800" b="0" i="0" u="none">
                <a:solidFill>
                  <a:srgbClr val="000000"/>
                </a:solidFill>
                <a:latin typeface="Arial"/>
                <a:ea typeface="Arial"/>
                <a:cs typeface="Arial"/>
                <a:sym typeface="Arial"/>
              </a:rPr>
              <a:t> </a:t>
            </a:r>
            <a:endParaRPr/>
          </a:p>
        </p:txBody>
      </p:sp>
      <p:sp>
        <p:nvSpPr>
          <p:cNvPr id="17" name="Google Shape;17;p1"/>
          <p:cNvSpPr txBox="1">
            <a:spLocks noGrp="1"/>
          </p:cNvSpPr>
          <p:nvPr>
            <p:ph type="title"/>
          </p:nvPr>
        </p:nvSpPr>
        <p:spPr>
          <a:xfrm>
            <a:off x="0" y="0"/>
            <a:ext cx="9144000" cy="579437"/>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76200" y="6602412"/>
            <a:ext cx="5399087" cy="1793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 2014 Pearson Education, Inc.</a:t>
            </a:r>
            <a:endParaRPr/>
          </a:p>
        </p:txBody>
      </p:sp>
      <p:sp>
        <p:nvSpPr>
          <p:cNvPr id="22" name="Google Shape;22;p3"/>
          <p:cNvSpPr txBox="1"/>
          <p:nvPr/>
        </p:nvSpPr>
        <p:spPr>
          <a:xfrm>
            <a:off x="0" y="0"/>
            <a:ext cx="9144000" cy="609600"/>
          </a:xfrm>
          <a:prstGeom prst="rect">
            <a:avLst/>
          </a:prstGeom>
          <a:solidFill>
            <a:srgbClr val="ED6B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3" name="Google Shape;23;p3"/>
          <p:cNvSpPr txBox="1">
            <a:spLocks noGrp="1"/>
          </p:cNvSpPr>
          <p:nvPr>
            <p:ph type="title"/>
          </p:nvPr>
        </p:nvSpPr>
        <p:spPr>
          <a:xfrm>
            <a:off x="0" y="0"/>
            <a:ext cx="9144000" cy="579437"/>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24" name="Google Shape;24;p3"/>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0" y="0"/>
            <a:ext cx="9144000" cy="579437"/>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30" name="Google Shape;30;p5"/>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5"/>
          <p:cNvSpPr txBox="1"/>
          <p:nvPr/>
        </p:nvSpPr>
        <p:spPr>
          <a:xfrm>
            <a:off x="76200" y="6602412"/>
            <a:ext cx="5399087" cy="1793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 2014 Pearson Education, Inc.</a:t>
            </a:r>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2"/>
          <p:cNvSpPr txBox="1"/>
          <p:nvPr/>
        </p:nvSpPr>
        <p:spPr>
          <a:xfrm>
            <a:off x="76200" y="6602412"/>
            <a:ext cx="5399087" cy="1793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 2014 Pearson Education, Inc.</a:t>
            </a:r>
            <a:endParaRPr/>
          </a:p>
        </p:txBody>
      </p:sp>
      <p:sp>
        <p:nvSpPr>
          <p:cNvPr id="55" name="Google Shape;55;p12"/>
          <p:cNvSpPr txBox="1"/>
          <p:nvPr/>
        </p:nvSpPr>
        <p:spPr>
          <a:xfrm>
            <a:off x="0" y="0"/>
            <a:ext cx="9144000" cy="1066800"/>
          </a:xfrm>
          <a:prstGeom prst="rect">
            <a:avLst/>
          </a:prstGeom>
          <a:solidFill>
            <a:srgbClr val="ED6B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56" name="Google Shape;56;p12"/>
          <p:cNvSpPr txBox="1">
            <a:spLocks noGrp="1"/>
          </p:cNvSpPr>
          <p:nvPr>
            <p:ph type="title"/>
          </p:nvPr>
        </p:nvSpPr>
        <p:spPr>
          <a:xfrm>
            <a:off x="0" y="0"/>
            <a:ext cx="9144000" cy="579437"/>
          </a:xfrm>
          <a:prstGeom prst="rect">
            <a:avLst/>
          </a:prstGeom>
          <a:noFill/>
          <a:ln>
            <a:noFill/>
          </a:ln>
        </p:spPr>
        <p:txBody>
          <a:bodyPr spcFirstLastPara="1" wrap="square" lIns="457200"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57" name="Google Shape;57;p12"/>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4xG2aJa6Uy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UF_Ckv8Hb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hyperlink" Target="http://www.youtube.com/watch?v=iHdviZkM7S4" TargetMode="External"/><Relationship Id="rId4" Type="http://schemas.openxmlformats.org/officeDocument/2006/relationships/hyperlink" Target="https://www.youtube.com/watch?v=vVX-PrBRtT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0" y="-136548"/>
            <a:ext cx="9144000" cy="11835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Focus Questions 1-1-1/1-1-2</a:t>
            </a:r>
            <a:endParaRPr dirty="0"/>
          </a:p>
        </p:txBody>
      </p:sp>
      <p:sp>
        <p:nvSpPr>
          <p:cNvPr id="66" name="Google Shape;66;p14"/>
          <p:cNvSpPr txBox="1">
            <a:spLocks noGrp="1"/>
          </p:cNvSpPr>
          <p:nvPr>
            <p:ph type="body" idx="1"/>
          </p:nvPr>
        </p:nvSpPr>
        <p:spPr>
          <a:xfrm>
            <a:off x="333800" y="849675"/>
            <a:ext cx="8466900" cy="53985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AutoNum type="arabicPeriod"/>
            </a:pPr>
            <a:r>
              <a:rPr lang="en-US" sz="2400"/>
              <a:t>What is Geography the study of and what two important questions do they ask? </a:t>
            </a:r>
            <a:endParaRPr sz="2400"/>
          </a:p>
          <a:p>
            <a:pPr marL="0" lvl="0" indent="0" algn="l" rtl="0">
              <a:spcBef>
                <a:spcPts val="640"/>
              </a:spcBef>
              <a:spcAft>
                <a:spcPts val="0"/>
              </a:spcAft>
              <a:buNone/>
            </a:pPr>
            <a:endParaRPr sz="2400"/>
          </a:p>
          <a:p>
            <a:pPr marL="0" lvl="0" indent="0" algn="l" rtl="0">
              <a:spcBef>
                <a:spcPts val="640"/>
              </a:spcBef>
              <a:spcAft>
                <a:spcPts val="0"/>
              </a:spcAft>
              <a:buNone/>
            </a:pPr>
            <a:r>
              <a:rPr lang="en-US" sz="2400"/>
              <a:t>2. What two purposes do maps serve? </a:t>
            </a:r>
            <a:endParaRPr sz="2400"/>
          </a:p>
          <a:p>
            <a:pPr marL="0" lvl="0" indent="0" algn="l" rtl="0">
              <a:spcBef>
                <a:spcPts val="640"/>
              </a:spcBef>
              <a:spcAft>
                <a:spcPts val="0"/>
              </a:spcAft>
              <a:buNone/>
            </a:pPr>
            <a:endParaRPr sz="2400"/>
          </a:p>
          <a:p>
            <a:pPr marL="0" lvl="0" indent="0" algn="l" rtl="0">
              <a:spcBef>
                <a:spcPts val="640"/>
              </a:spcBef>
              <a:spcAft>
                <a:spcPts val="0"/>
              </a:spcAft>
              <a:buNone/>
            </a:pPr>
            <a:r>
              <a:rPr lang="en-US" sz="2400"/>
              <a:t>3. Identify at least three types of thematic maps         geographers use. </a:t>
            </a:r>
            <a:endParaRPr sz="2400"/>
          </a:p>
          <a:p>
            <a:pPr marL="0" lvl="0" indent="0" algn="l" rtl="0">
              <a:spcBef>
                <a:spcPts val="640"/>
              </a:spcBef>
              <a:spcAft>
                <a:spcPts val="0"/>
              </a:spcAft>
              <a:buNone/>
            </a:pPr>
            <a:endParaRPr sz="2400"/>
          </a:p>
          <a:p>
            <a:pPr marL="0" lvl="0" indent="0" algn="l" rtl="0">
              <a:spcBef>
                <a:spcPts val="640"/>
              </a:spcBef>
              <a:spcAft>
                <a:spcPts val="0"/>
              </a:spcAft>
              <a:buNone/>
            </a:pPr>
            <a:r>
              <a:rPr lang="en-US" sz="2400"/>
              <a:t>4. What is the difference between a small-scale map and large scale map? </a:t>
            </a:r>
            <a:endParaRPr sz="2400"/>
          </a:p>
          <a:p>
            <a:pPr marL="0" lvl="0" indent="0" algn="l" rtl="0">
              <a:spcBef>
                <a:spcPts val="640"/>
              </a:spcBef>
              <a:spcAft>
                <a:spcPts val="0"/>
              </a:spcAft>
              <a:buNone/>
            </a:pP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0" y="-102038"/>
            <a:ext cx="91440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Spatial Approach in Action</a:t>
            </a:r>
            <a:endParaRPr dirty="0"/>
          </a:p>
        </p:txBody>
      </p:sp>
      <p:sp>
        <p:nvSpPr>
          <p:cNvPr id="127" name="Google Shape;127;p23"/>
          <p:cNvSpPr txBox="1">
            <a:spLocks noGrp="1"/>
          </p:cNvSpPr>
          <p:nvPr>
            <p:ph type="body" idx="1"/>
          </p:nvPr>
        </p:nvSpPr>
        <p:spPr>
          <a:xfrm>
            <a:off x="365125" y="1141412"/>
            <a:ext cx="8229600" cy="5106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128" name="Google Shape;128;p23"/>
          <p:cNvPicPr preferRelativeResize="0"/>
          <p:nvPr/>
        </p:nvPicPr>
        <p:blipFill>
          <a:blip r:embed="rId3">
            <a:alphaModFix/>
          </a:blip>
          <a:stretch>
            <a:fillRect/>
          </a:stretch>
        </p:blipFill>
        <p:spPr>
          <a:xfrm>
            <a:off x="548826" y="1325074"/>
            <a:ext cx="3911825" cy="3911850"/>
          </a:xfrm>
          <a:prstGeom prst="rect">
            <a:avLst/>
          </a:prstGeom>
          <a:noFill/>
          <a:ln>
            <a:noFill/>
          </a:ln>
        </p:spPr>
      </p:pic>
      <p:sp>
        <p:nvSpPr>
          <p:cNvPr id="129" name="Google Shape;129;p23"/>
          <p:cNvSpPr txBox="1"/>
          <p:nvPr/>
        </p:nvSpPr>
        <p:spPr>
          <a:xfrm>
            <a:off x="653150" y="5400225"/>
            <a:ext cx="3184200" cy="5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Palm Springs early 2000’s </a:t>
            </a:r>
            <a:endParaRPr/>
          </a:p>
        </p:txBody>
      </p:sp>
      <p:pic>
        <p:nvPicPr>
          <p:cNvPr id="130" name="Google Shape;130;p23"/>
          <p:cNvPicPr preferRelativeResize="0"/>
          <p:nvPr/>
        </p:nvPicPr>
        <p:blipFill>
          <a:blip r:embed="rId4">
            <a:alphaModFix/>
          </a:blip>
          <a:stretch>
            <a:fillRect/>
          </a:stretch>
        </p:blipFill>
        <p:spPr>
          <a:xfrm>
            <a:off x="4719550" y="1922700"/>
            <a:ext cx="4424450" cy="2363550"/>
          </a:xfrm>
          <a:prstGeom prst="rect">
            <a:avLst/>
          </a:prstGeom>
          <a:noFill/>
          <a:ln>
            <a:noFill/>
          </a:ln>
        </p:spPr>
      </p:pic>
      <p:sp>
        <p:nvSpPr>
          <p:cNvPr id="131" name="Google Shape;131;p23"/>
          <p:cNvSpPr txBox="1"/>
          <p:nvPr/>
        </p:nvSpPr>
        <p:spPr>
          <a:xfrm>
            <a:off x="5102675" y="4612825"/>
            <a:ext cx="3492000" cy="5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Palm Springs 2019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0" y="-92288"/>
            <a:ext cx="91440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Geography </a:t>
            </a:r>
            <a:endParaRPr dirty="0"/>
          </a:p>
        </p:txBody>
      </p:sp>
      <p:sp>
        <p:nvSpPr>
          <p:cNvPr id="138" name="Google Shape;138;p24"/>
          <p:cNvSpPr txBox="1">
            <a:spLocks noGrp="1"/>
          </p:cNvSpPr>
          <p:nvPr>
            <p:ph type="body" idx="1"/>
          </p:nvPr>
        </p:nvSpPr>
        <p:spPr>
          <a:xfrm>
            <a:off x="265350" y="828224"/>
            <a:ext cx="8329500" cy="54201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US" dirty="0"/>
              <a:t>Referred to as the mother of all sciences, partly because it is one of the oldest fields of study. </a:t>
            </a:r>
            <a:endParaRPr dirty="0"/>
          </a:p>
          <a:p>
            <a:pPr marL="457200" lvl="0" indent="-431800" algn="l" rtl="0">
              <a:spcBef>
                <a:spcPts val="0"/>
              </a:spcBef>
              <a:spcAft>
                <a:spcPts val="0"/>
              </a:spcAft>
              <a:buSzPts val="3200"/>
              <a:buChar char="•"/>
            </a:pPr>
            <a:r>
              <a:rPr lang="en-US" dirty="0"/>
              <a:t>Commonly divided into two major branches: 1. Physical Geography, is the study of spatial characteristics of various elements. (weather, climate, ecosystems, biomes, erosion…) 2. Human Geography, is the study of the spatial characteristics of humans and human activity.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0" y="-92288"/>
            <a:ext cx="91440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Human Geographers </a:t>
            </a:r>
            <a:endParaRPr dirty="0"/>
          </a:p>
        </p:txBody>
      </p:sp>
      <p:sp>
        <p:nvSpPr>
          <p:cNvPr id="145" name="Google Shape;145;p25"/>
          <p:cNvSpPr txBox="1">
            <a:spLocks noGrp="1"/>
          </p:cNvSpPr>
          <p:nvPr>
            <p:ph type="body" idx="1"/>
          </p:nvPr>
        </p:nvSpPr>
        <p:spPr>
          <a:xfrm>
            <a:off x="365125" y="1141412"/>
            <a:ext cx="8229600" cy="51069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US" dirty="0"/>
              <a:t>specialize in subfields</a:t>
            </a:r>
            <a:endParaRPr dirty="0"/>
          </a:p>
          <a:p>
            <a:pPr marL="457200" lvl="0" indent="-431800" algn="l" rtl="0">
              <a:spcBef>
                <a:spcPts val="0"/>
              </a:spcBef>
              <a:spcAft>
                <a:spcPts val="0"/>
              </a:spcAft>
              <a:buSzPts val="3200"/>
              <a:buChar char="•"/>
            </a:pPr>
            <a:r>
              <a:rPr lang="en-US" dirty="0"/>
              <a:t>population, culture, economics, urban areas, and politics. </a:t>
            </a:r>
            <a:endParaRPr dirty="0"/>
          </a:p>
          <a:p>
            <a:pPr marL="457200" lvl="0" indent="-431800" algn="l" rtl="0">
              <a:spcBef>
                <a:spcPts val="0"/>
              </a:spcBef>
              <a:spcAft>
                <a:spcPts val="0"/>
              </a:spcAft>
              <a:buSzPts val="3200"/>
              <a:buChar char="•"/>
            </a:pPr>
            <a:r>
              <a:rPr lang="en-US" dirty="0"/>
              <a:t>the degree of specialization in human geography reflects the wide interest of the geographers; there is medical geography, environmental geography, social geography…...</a:t>
            </a:r>
            <a:r>
              <a:rPr lang="en-US" dirty="0" err="1"/>
              <a:t>etc</a:t>
            </a:r>
            <a:endParaRPr dirty="0"/>
          </a:p>
          <a:p>
            <a:pPr marL="457200" lvl="0" indent="0" algn="l" rtl="0">
              <a:spcBef>
                <a:spcPts val="64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dirty="0"/>
              <a:t>The tools of </a:t>
            </a:r>
            <a:r>
              <a:rPr lang="en-US" dirty="0" err="1"/>
              <a:t>Geoprahers</a:t>
            </a:r>
            <a:r>
              <a:rPr lang="en-US" dirty="0"/>
              <a:t>: </a:t>
            </a:r>
            <a:r>
              <a:rPr lang="en-US" sz="3200" b="1" i="0" u="none" strike="noStrike" cap="none" dirty="0">
                <a:solidFill>
                  <a:schemeClr val="lt1"/>
                </a:solidFill>
                <a:latin typeface="Arial"/>
                <a:ea typeface="Arial"/>
                <a:cs typeface="Arial"/>
                <a:sym typeface="Arial"/>
              </a:rPr>
              <a:t>Maps</a:t>
            </a:r>
            <a:endParaRPr dirty="0"/>
          </a:p>
        </p:txBody>
      </p:sp>
      <p:sp>
        <p:nvSpPr>
          <p:cNvPr id="151" name="Google Shape;151;p26"/>
          <p:cNvSpPr txBox="1">
            <a:spLocks noGrp="1"/>
          </p:cNvSpPr>
          <p:nvPr>
            <p:ph type="body" idx="1"/>
          </p:nvPr>
        </p:nvSpPr>
        <p:spPr>
          <a:xfrm>
            <a:off x="365125" y="990600"/>
            <a:ext cx="8229600" cy="51054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2600"/>
              <a:buFont typeface="Arial"/>
              <a:buChar char="•"/>
            </a:pPr>
            <a:r>
              <a:rPr lang="en-US" sz="2600" dirty="0"/>
              <a:t>Geography’s most important tool for thinking spatially about the distribution of features across Earth is a map. </a:t>
            </a:r>
            <a:endParaRPr sz="2600" dirty="0"/>
          </a:p>
          <a:p>
            <a:pPr marL="342900" marR="0" lvl="0" indent="-330200" algn="l" rtl="0">
              <a:lnSpc>
                <a:spcPct val="100000"/>
              </a:lnSpc>
              <a:spcBef>
                <a:spcPts val="0"/>
              </a:spcBef>
              <a:spcAft>
                <a:spcPts val="0"/>
              </a:spcAft>
              <a:buClr>
                <a:schemeClr val="dk1"/>
              </a:buClr>
              <a:buSzPts val="2600"/>
              <a:buFont typeface="Arial"/>
              <a:buChar char="•"/>
            </a:pPr>
            <a:r>
              <a:rPr lang="en-US" sz="2600" b="0" i="0" u="none" dirty="0">
                <a:solidFill>
                  <a:schemeClr val="dk1"/>
                </a:solidFill>
                <a:latin typeface="Arial"/>
                <a:ea typeface="Arial"/>
                <a:cs typeface="Arial"/>
                <a:sym typeface="Arial"/>
              </a:rPr>
              <a:t>A </a:t>
            </a:r>
            <a:r>
              <a:rPr lang="en-US" sz="2600" b="1" i="0" u="sng" dirty="0">
                <a:solidFill>
                  <a:schemeClr val="dk1"/>
                </a:solidFill>
                <a:latin typeface="Arial"/>
                <a:ea typeface="Arial"/>
                <a:cs typeface="Arial"/>
                <a:sym typeface="Arial"/>
              </a:rPr>
              <a:t>map</a:t>
            </a:r>
            <a:r>
              <a:rPr lang="en-US" sz="2600" b="0" i="1" u="none" dirty="0">
                <a:solidFill>
                  <a:schemeClr val="dk1"/>
                </a:solidFill>
                <a:latin typeface="Arial"/>
                <a:ea typeface="Arial"/>
                <a:cs typeface="Arial"/>
                <a:sym typeface="Arial"/>
              </a:rPr>
              <a:t> </a:t>
            </a:r>
            <a:r>
              <a:rPr lang="en-US" sz="2600" b="0" i="0" u="none" dirty="0">
                <a:solidFill>
                  <a:schemeClr val="dk1"/>
                </a:solidFill>
                <a:latin typeface="Arial"/>
                <a:ea typeface="Arial"/>
                <a:cs typeface="Arial"/>
                <a:sym typeface="Arial"/>
              </a:rPr>
              <a:t>is a two-dimensional or flat-scale model of Earth’s surface, or a portion of it.</a:t>
            </a:r>
            <a:endParaRPr sz="2600" dirty="0"/>
          </a:p>
          <a:p>
            <a:pPr marL="342900" marR="0" lvl="0" indent="-330200" algn="l" rtl="0">
              <a:lnSpc>
                <a:spcPct val="100000"/>
              </a:lnSpc>
              <a:spcBef>
                <a:spcPts val="560"/>
              </a:spcBef>
              <a:spcAft>
                <a:spcPts val="0"/>
              </a:spcAft>
              <a:buClr>
                <a:schemeClr val="dk1"/>
              </a:buClr>
              <a:buSzPts val="2600"/>
              <a:buFont typeface="Arial"/>
              <a:buChar char="•"/>
            </a:pPr>
            <a:r>
              <a:rPr lang="en-US" sz="2600" b="1" i="0" u="sng" dirty="0">
                <a:solidFill>
                  <a:schemeClr val="dk1"/>
                </a:solidFill>
                <a:latin typeface="Arial"/>
                <a:ea typeface="Arial"/>
                <a:cs typeface="Arial"/>
                <a:sym typeface="Arial"/>
              </a:rPr>
              <a:t>Cartography</a:t>
            </a:r>
            <a:r>
              <a:rPr lang="en-US" sz="2600" b="0" i="0" u="none" dirty="0">
                <a:solidFill>
                  <a:schemeClr val="dk1"/>
                </a:solidFill>
                <a:latin typeface="Arial"/>
                <a:ea typeface="Arial"/>
                <a:cs typeface="Arial"/>
                <a:sym typeface="Arial"/>
              </a:rPr>
              <a:t> is the science of mapmaking.</a:t>
            </a:r>
            <a:endParaRPr sz="2600" dirty="0"/>
          </a:p>
          <a:p>
            <a:pPr marL="342900" marR="0" lvl="0" indent="-330200" algn="l" rtl="0">
              <a:lnSpc>
                <a:spcPct val="100000"/>
              </a:lnSpc>
              <a:spcBef>
                <a:spcPts val="560"/>
              </a:spcBef>
              <a:spcAft>
                <a:spcPts val="0"/>
              </a:spcAft>
              <a:buClr>
                <a:schemeClr val="dk1"/>
              </a:buClr>
              <a:buSzPts val="2600"/>
              <a:buFont typeface="Arial"/>
              <a:buChar char="•"/>
            </a:pPr>
            <a:r>
              <a:rPr lang="en-US" sz="2600" b="0" i="0" u="none" dirty="0">
                <a:solidFill>
                  <a:schemeClr val="dk1"/>
                </a:solidFill>
                <a:latin typeface="Arial"/>
                <a:ea typeface="Arial"/>
                <a:cs typeface="Arial"/>
                <a:sym typeface="Arial"/>
              </a:rPr>
              <a:t>Maps serve two purposes…</a:t>
            </a:r>
            <a:endParaRPr sz="2600" dirty="0"/>
          </a:p>
          <a:p>
            <a:pPr marL="971550" marR="0" lvl="1" indent="-501650" algn="l" rtl="0">
              <a:lnSpc>
                <a:spcPct val="100000"/>
              </a:lnSpc>
              <a:spcBef>
                <a:spcPts val="560"/>
              </a:spcBef>
              <a:spcAft>
                <a:spcPts val="0"/>
              </a:spcAft>
              <a:buClr>
                <a:schemeClr val="dk1"/>
              </a:buClr>
              <a:buSzPts val="2600"/>
              <a:buFont typeface="Arial"/>
              <a:buAutoNum type="arabicPeriod"/>
            </a:pPr>
            <a:r>
              <a:rPr lang="en-US" sz="2600" b="0" i="0" u="none" strike="noStrike" cap="none" dirty="0">
                <a:solidFill>
                  <a:schemeClr val="dk1"/>
                </a:solidFill>
                <a:latin typeface="Arial"/>
                <a:ea typeface="Arial"/>
                <a:cs typeface="Arial"/>
                <a:sym typeface="Arial"/>
              </a:rPr>
              <a:t>As a reference tool to identify an object’s absolute and relative location.</a:t>
            </a:r>
            <a:endParaRPr sz="2600" dirty="0"/>
          </a:p>
          <a:p>
            <a:pPr marL="971550" marR="0" lvl="1" indent="-501650" algn="l" rtl="0">
              <a:lnSpc>
                <a:spcPct val="100000"/>
              </a:lnSpc>
              <a:spcBef>
                <a:spcPts val="560"/>
              </a:spcBef>
              <a:spcAft>
                <a:spcPts val="0"/>
              </a:spcAft>
              <a:buClr>
                <a:schemeClr val="dk1"/>
              </a:buClr>
              <a:buSzPts val="2600"/>
              <a:buFont typeface="Arial"/>
              <a:buAutoNum type="arabicPeriod"/>
            </a:pPr>
            <a:r>
              <a:rPr lang="en-US" sz="2600" b="0" i="0" u="none" strike="noStrike" cap="none" dirty="0">
                <a:solidFill>
                  <a:schemeClr val="dk1"/>
                </a:solidFill>
                <a:latin typeface="Arial"/>
                <a:ea typeface="Arial"/>
                <a:cs typeface="Arial"/>
                <a:sym typeface="Arial"/>
              </a:rPr>
              <a:t>As a communications tool to convey the distribution of </a:t>
            </a:r>
            <a:r>
              <a:rPr lang="en-US" sz="2600" b="0" i="0" u="sng" strike="noStrike" cap="none" dirty="0">
                <a:solidFill>
                  <a:schemeClr val="dk1"/>
                </a:solidFill>
                <a:latin typeface="Arial"/>
                <a:ea typeface="Arial"/>
                <a:cs typeface="Arial"/>
                <a:sym typeface="Arial"/>
              </a:rPr>
              <a:t>human activities</a:t>
            </a:r>
            <a:r>
              <a:rPr lang="en-US" sz="2600" b="0" i="0" u="none" strike="noStrike" cap="none" dirty="0">
                <a:solidFill>
                  <a:schemeClr val="dk1"/>
                </a:solidFill>
                <a:latin typeface="Arial"/>
                <a:ea typeface="Arial"/>
                <a:cs typeface="Arial"/>
                <a:sym typeface="Arial"/>
              </a:rPr>
              <a:t> or physical features.</a:t>
            </a:r>
            <a:endParaRPr sz="2600" dirty="0"/>
          </a:p>
          <a:p>
            <a:pPr marL="342900" marR="0" lvl="0" indent="-165100" algn="l" rtl="0">
              <a:spcBef>
                <a:spcPts val="560"/>
              </a:spcBef>
              <a:spcAft>
                <a:spcPts val="0"/>
              </a:spcAft>
              <a:buClr>
                <a:schemeClr val="dk1"/>
              </a:buClr>
              <a:buSzPts val="2800"/>
              <a:buFont typeface="Arial"/>
              <a:buNone/>
            </a:pPr>
            <a:endParaRPr sz="26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Types of Maps</a:t>
            </a:r>
            <a:endParaRPr dirty="0"/>
          </a:p>
        </p:txBody>
      </p:sp>
      <p:sp>
        <p:nvSpPr>
          <p:cNvPr id="157" name="Google Shape;157;p27"/>
          <p:cNvSpPr txBox="1">
            <a:spLocks noGrp="1"/>
          </p:cNvSpPr>
          <p:nvPr>
            <p:ph type="body" idx="1"/>
          </p:nvPr>
        </p:nvSpPr>
        <p:spPr>
          <a:xfrm>
            <a:off x="228600" y="762000"/>
            <a:ext cx="8382000" cy="42862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sng" dirty="0">
                <a:solidFill>
                  <a:schemeClr val="dk1"/>
                </a:solidFill>
                <a:latin typeface="Arial"/>
                <a:ea typeface="Arial"/>
                <a:cs typeface="Arial"/>
                <a:sym typeface="Arial"/>
              </a:rPr>
              <a:t>Physical</a:t>
            </a:r>
            <a:r>
              <a:rPr lang="en-US" sz="2800" b="0" i="0" u="none" dirty="0">
                <a:solidFill>
                  <a:schemeClr val="dk1"/>
                </a:solidFill>
                <a:latin typeface="Arial"/>
                <a:ea typeface="Arial"/>
                <a:cs typeface="Arial"/>
                <a:sym typeface="Arial"/>
              </a:rPr>
              <a:t> – show physical features such as lakes, deserts, mountains </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1" i="0" u="sng" dirty="0">
                <a:solidFill>
                  <a:schemeClr val="dk1"/>
                </a:solidFill>
                <a:latin typeface="Arial"/>
                <a:ea typeface="Arial"/>
                <a:cs typeface="Arial"/>
                <a:sym typeface="Arial"/>
              </a:rPr>
              <a:t>Political</a:t>
            </a:r>
            <a:r>
              <a:rPr lang="en-US" sz="2800" b="0" i="0" u="none" dirty="0">
                <a:solidFill>
                  <a:schemeClr val="dk1"/>
                </a:solidFill>
                <a:latin typeface="Arial"/>
                <a:ea typeface="Arial"/>
                <a:cs typeface="Arial"/>
                <a:sym typeface="Arial"/>
              </a:rPr>
              <a:t> – show boundaries and major cities</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1" i="0" u="sng" dirty="0">
                <a:solidFill>
                  <a:schemeClr val="dk1"/>
                </a:solidFill>
                <a:latin typeface="Arial"/>
                <a:ea typeface="Arial"/>
                <a:cs typeface="Arial"/>
                <a:sym typeface="Arial"/>
              </a:rPr>
              <a:t>Thematic</a:t>
            </a:r>
            <a:r>
              <a:rPr lang="en-US" sz="2800" b="0" i="0" u="none" dirty="0">
                <a:solidFill>
                  <a:schemeClr val="dk1"/>
                </a:solidFill>
                <a:latin typeface="Arial"/>
                <a:ea typeface="Arial"/>
                <a:cs typeface="Arial"/>
                <a:sym typeface="Arial"/>
              </a:rPr>
              <a:t> – colored, drawn, or labeled according to a certain theme</a:t>
            </a:r>
            <a:endParaRPr dirty="0"/>
          </a:p>
          <a:p>
            <a:pPr marL="1428750" marR="0" lvl="2" indent="-514350" algn="l" rtl="0">
              <a:lnSpc>
                <a:spcPct val="100000"/>
              </a:lnSpc>
              <a:spcBef>
                <a:spcPts val="560"/>
              </a:spcBef>
              <a:spcAft>
                <a:spcPts val="0"/>
              </a:spcAft>
              <a:buClr>
                <a:schemeClr val="dk1"/>
              </a:buClr>
              <a:buSzPts val="2800"/>
              <a:buFont typeface="Arial"/>
              <a:buAutoNum type="arabicPeriod"/>
            </a:pPr>
            <a:r>
              <a:rPr lang="en-US" sz="2800" b="0" i="0" u="none" strike="noStrike" cap="none" dirty="0">
                <a:solidFill>
                  <a:schemeClr val="dk1"/>
                </a:solidFill>
                <a:latin typeface="Arial"/>
                <a:ea typeface="Arial"/>
                <a:cs typeface="Arial"/>
                <a:sym typeface="Arial"/>
              </a:rPr>
              <a:t>Cartogram</a:t>
            </a:r>
            <a:endParaRPr dirty="0"/>
          </a:p>
          <a:p>
            <a:pPr marL="1428750" marR="0" lvl="2" indent="-514350" algn="l" rtl="0">
              <a:lnSpc>
                <a:spcPct val="100000"/>
              </a:lnSpc>
              <a:spcBef>
                <a:spcPts val="560"/>
              </a:spcBef>
              <a:spcAft>
                <a:spcPts val="0"/>
              </a:spcAft>
              <a:buClr>
                <a:schemeClr val="dk1"/>
              </a:buClr>
              <a:buSzPts val="2800"/>
              <a:buFont typeface="Arial"/>
              <a:buAutoNum type="arabicPeriod"/>
            </a:pPr>
            <a:r>
              <a:rPr lang="en-US" sz="2800" b="0" i="0" u="none" strike="noStrike" cap="none" dirty="0">
                <a:solidFill>
                  <a:schemeClr val="dk1"/>
                </a:solidFill>
                <a:latin typeface="Arial"/>
                <a:ea typeface="Arial"/>
                <a:cs typeface="Arial"/>
                <a:sym typeface="Arial"/>
              </a:rPr>
              <a:t>Choropleth</a:t>
            </a:r>
            <a:endParaRPr dirty="0"/>
          </a:p>
          <a:p>
            <a:pPr marL="1428750" marR="0" lvl="2" indent="-514350" algn="l" rtl="0">
              <a:lnSpc>
                <a:spcPct val="100000"/>
              </a:lnSpc>
              <a:spcBef>
                <a:spcPts val="560"/>
              </a:spcBef>
              <a:spcAft>
                <a:spcPts val="0"/>
              </a:spcAft>
              <a:buClr>
                <a:schemeClr val="dk1"/>
              </a:buClr>
              <a:buSzPts val="2800"/>
              <a:buFont typeface="Arial"/>
              <a:buAutoNum type="arabicPeriod"/>
            </a:pPr>
            <a:r>
              <a:rPr lang="en-US" sz="2800" b="0" i="0" u="none" strike="noStrike" cap="none" dirty="0">
                <a:solidFill>
                  <a:schemeClr val="dk1"/>
                </a:solidFill>
                <a:latin typeface="Arial"/>
                <a:ea typeface="Arial"/>
                <a:cs typeface="Arial"/>
                <a:sym typeface="Arial"/>
              </a:rPr>
              <a:t>Dot density</a:t>
            </a:r>
            <a:endParaRPr dirty="0"/>
          </a:p>
          <a:p>
            <a:pPr marL="1428750" marR="0" lvl="2" indent="-514350" algn="l" rtl="0">
              <a:lnSpc>
                <a:spcPct val="100000"/>
              </a:lnSpc>
              <a:spcBef>
                <a:spcPts val="560"/>
              </a:spcBef>
              <a:spcAft>
                <a:spcPts val="0"/>
              </a:spcAft>
              <a:buClr>
                <a:schemeClr val="dk1"/>
              </a:buClr>
              <a:buSzPts val="2800"/>
              <a:buFont typeface="Arial"/>
              <a:buAutoNum type="arabicPeriod"/>
            </a:pPr>
            <a:r>
              <a:rPr lang="en-US" sz="2800" b="0" i="0" u="none" strike="noStrike" cap="none" dirty="0">
                <a:solidFill>
                  <a:schemeClr val="dk1"/>
                </a:solidFill>
                <a:latin typeface="Arial"/>
                <a:ea typeface="Arial"/>
                <a:cs typeface="Arial"/>
                <a:sym typeface="Arial"/>
              </a:rPr>
              <a:t>Graduated symbol</a:t>
            </a:r>
            <a:endParaRPr dirty="0"/>
          </a:p>
          <a:p>
            <a:pPr marL="1428750" marR="0" lvl="2" indent="-514350" algn="l" rtl="0">
              <a:lnSpc>
                <a:spcPct val="100000"/>
              </a:lnSpc>
              <a:spcBef>
                <a:spcPts val="560"/>
              </a:spcBef>
              <a:spcAft>
                <a:spcPts val="0"/>
              </a:spcAft>
              <a:buClr>
                <a:schemeClr val="dk1"/>
              </a:buClr>
              <a:buSzPts val="2800"/>
              <a:buFont typeface="Arial"/>
              <a:buAutoNum type="arabicPeriod"/>
            </a:pPr>
            <a:r>
              <a:rPr lang="en-US" sz="2800" b="0" i="0" u="none" strike="noStrike" cap="none" dirty="0" err="1">
                <a:solidFill>
                  <a:schemeClr val="dk1"/>
                </a:solidFill>
                <a:latin typeface="Arial"/>
                <a:ea typeface="Arial"/>
                <a:cs typeface="Arial"/>
                <a:sym typeface="Arial"/>
              </a:rPr>
              <a:t>Isoline</a:t>
            </a:r>
            <a:endParaRPr dirty="0"/>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0" y="-119300"/>
            <a:ext cx="92271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Examples of Physical and Political Maps </a:t>
            </a:r>
            <a:endParaRPr dirty="0"/>
          </a:p>
        </p:txBody>
      </p:sp>
      <p:sp>
        <p:nvSpPr>
          <p:cNvPr id="164" name="Google Shape;164;p28"/>
          <p:cNvSpPr txBox="1">
            <a:spLocks noGrp="1"/>
          </p:cNvSpPr>
          <p:nvPr>
            <p:ph type="body" idx="1"/>
          </p:nvPr>
        </p:nvSpPr>
        <p:spPr>
          <a:xfrm>
            <a:off x="365125" y="946500"/>
            <a:ext cx="8229600" cy="5301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dirty="0"/>
              <a:t> </a:t>
            </a:r>
            <a:endParaRPr dirty="0"/>
          </a:p>
        </p:txBody>
      </p:sp>
      <p:pic>
        <p:nvPicPr>
          <p:cNvPr id="165" name="Google Shape;165;p28"/>
          <p:cNvPicPr preferRelativeResize="0"/>
          <p:nvPr/>
        </p:nvPicPr>
        <p:blipFill>
          <a:blip r:embed="rId3">
            <a:alphaModFix/>
          </a:blip>
          <a:stretch>
            <a:fillRect/>
          </a:stretch>
        </p:blipFill>
        <p:spPr>
          <a:xfrm>
            <a:off x="365133" y="1073125"/>
            <a:ext cx="4707466" cy="2647950"/>
          </a:xfrm>
          <a:prstGeom prst="rect">
            <a:avLst/>
          </a:prstGeom>
          <a:noFill/>
          <a:ln>
            <a:noFill/>
          </a:ln>
        </p:spPr>
      </p:pic>
      <p:pic>
        <p:nvPicPr>
          <p:cNvPr id="166" name="Google Shape;166;p28"/>
          <p:cNvPicPr preferRelativeResize="0"/>
          <p:nvPr/>
        </p:nvPicPr>
        <p:blipFill>
          <a:blip r:embed="rId4">
            <a:alphaModFix/>
          </a:blip>
          <a:stretch>
            <a:fillRect/>
          </a:stretch>
        </p:blipFill>
        <p:spPr>
          <a:xfrm>
            <a:off x="5346930" y="2709355"/>
            <a:ext cx="3247800" cy="2867275"/>
          </a:xfrm>
          <a:prstGeom prst="rect">
            <a:avLst/>
          </a:prstGeom>
          <a:noFill/>
          <a:ln>
            <a:noFill/>
          </a:ln>
        </p:spPr>
      </p:pic>
      <p:sp>
        <p:nvSpPr>
          <p:cNvPr id="167" name="Google Shape;167;p28"/>
          <p:cNvSpPr txBox="1"/>
          <p:nvPr/>
        </p:nvSpPr>
        <p:spPr>
          <a:xfrm>
            <a:off x="5451475" y="1295025"/>
            <a:ext cx="3038700" cy="5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Political Map </a:t>
            </a:r>
            <a:endParaRPr sz="3600" b="1"/>
          </a:p>
        </p:txBody>
      </p:sp>
      <p:sp>
        <p:nvSpPr>
          <p:cNvPr id="168" name="Google Shape;168;p28"/>
          <p:cNvSpPr txBox="1"/>
          <p:nvPr/>
        </p:nvSpPr>
        <p:spPr>
          <a:xfrm>
            <a:off x="1815600" y="4616300"/>
            <a:ext cx="3247800" cy="5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Physical Map</a:t>
            </a:r>
            <a:endParaRPr sz="36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0" y="30162"/>
            <a:ext cx="9144000" cy="579300"/>
          </a:xfrm>
          <a:prstGeom prst="rect">
            <a:avLst/>
          </a:prstGeom>
        </p:spPr>
        <p:txBody>
          <a:bodyPr spcFirstLastPara="1" wrap="square" lIns="457200"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a:t>Cartogram Map</a:t>
            </a:r>
            <a:endParaRPr dirty="0"/>
          </a:p>
        </p:txBody>
      </p:sp>
      <p:sp>
        <p:nvSpPr>
          <p:cNvPr id="175" name="Google Shape;175;p29"/>
          <p:cNvSpPr txBox="1">
            <a:spLocks noGrp="1"/>
          </p:cNvSpPr>
          <p:nvPr>
            <p:ph type="body" idx="1"/>
          </p:nvPr>
        </p:nvSpPr>
        <p:spPr>
          <a:xfrm>
            <a:off x="365125" y="1141412"/>
            <a:ext cx="8229600" cy="5106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dirty="0"/>
              <a:t>Characteristics:</a:t>
            </a:r>
            <a:endParaRPr dirty="0"/>
          </a:p>
          <a:p>
            <a:pPr marL="0" lvl="0" indent="0" algn="l" rtl="0">
              <a:spcBef>
                <a:spcPts val="640"/>
              </a:spcBef>
              <a:spcAft>
                <a:spcPts val="0"/>
              </a:spcAft>
              <a:buNone/>
            </a:pPr>
            <a:r>
              <a:rPr lang="en-US" dirty="0"/>
              <a:t>-Thematic; Population, GDP, Distance  </a:t>
            </a:r>
            <a:endParaRPr dirty="0"/>
          </a:p>
          <a:p>
            <a:pPr marL="0" lvl="0" indent="0" algn="l" rtl="0">
              <a:spcBef>
                <a:spcPts val="640"/>
              </a:spcBef>
              <a:spcAft>
                <a:spcPts val="0"/>
              </a:spcAft>
              <a:buNone/>
            </a:pPr>
            <a:r>
              <a:rPr lang="en-US" dirty="0"/>
              <a:t>-The geometry or space of the map is distorted.</a:t>
            </a:r>
            <a:endParaRPr dirty="0"/>
          </a:p>
          <a:p>
            <a:pPr marL="0" lvl="0" indent="0" algn="l" rtl="0">
              <a:spcBef>
                <a:spcPts val="640"/>
              </a:spcBef>
              <a:spcAft>
                <a:spcPts val="0"/>
              </a:spcAft>
              <a:buNone/>
            </a:pPr>
            <a:r>
              <a:rPr lang="en-US" dirty="0"/>
              <a:t>- Conveys information in an alternate and variable manner. </a:t>
            </a:r>
            <a:endParaRPr dirty="0"/>
          </a:p>
          <a:p>
            <a:pPr marL="0" lvl="0" indent="0" algn="l" rtl="0">
              <a:spcBef>
                <a:spcPts val="640"/>
              </a:spcBef>
              <a:spcAft>
                <a:spcPts val="0"/>
              </a:spcAft>
              <a:buNone/>
            </a:pPr>
            <a:r>
              <a:rPr lang="en-US" dirty="0"/>
              <a:t>-They are primarily used to display emphasis and for analysis</a:t>
            </a:r>
            <a:endParaRPr dirty="0"/>
          </a:p>
          <a:p>
            <a:pPr marL="0" lvl="0" indent="0" algn="l" rtl="0">
              <a:spcBef>
                <a:spcPts val="64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Cartogram Map</a:t>
            </a:r>
            <a:endParaRPr dirty="0"/>
          </a:p>
        </p:txBody>
      </p:sp>
      <p:pic>
        <p:nvPicPr>
          <p:cNvPr id="181" name="Google Shape;181;p30" descr="http://i1062.photobucket.com/albums/t482/JeffreyLAlbertson/Other%20Cartograms/poplcart.jpg"/>
          <p:cNvPicPr preferRelativeResize="0">
            <a:picLocks noGrp="1"/>
          </p:cNvPicPr>
          <p:nvPr>
            <p:ph type="body" idx="1"/>
          </p:nvPr>
        </p:nvPicPr>
        <p:blipFill rotWithShape="1">
          <a:blip r:embed="rId3">
            <a:alphaModFix/>
          </a:blip>
          <a:srcRect/>
          <a:stretch/>
        </p:blipFill>
        <p:spPr>
          <a:xfrm>
            <a:off x="704276" y="979900"/>
            <a:ext cx="4979100" cy="2655600"/>
          </a:xfrm>
          <a:prstGeom prst="rect">
            <a:avLst/>
          </a:prstGeom>
          <a:noFill/>
          <a:ln>
            <a:noFill/>
          </a:ln>
        </p:spPr>
      </p:pic>
      <p:pic>
        <p:nvPicPr>
          <p:cNvPr id="182" name="Google Shape;182;p30"/>
          <p:cNvPicPr preferRelativeResize="0"/>
          <p:nvPr/>
        </p:nvPicPr>
        <p:blipFill>
          <a:blip r:embed="rId4">
            <a:alphaModFix/>
          </a:blip>
          <a:stretch>
            <a:fillRect/>
          </a:stretch>
        </p:blipFill>
        <p:spPr>
          <a:xfrm>
            <a:off x="4948400" y="3818150"/>
            <a:ext cx="3224975" cy="2080625"/>
          </a:xfrm>
          <a:prstGeom prst="rect">
            <a:avLst/>
          </a:prstGeom>
          <a:noFill/>
          <a:ln>
            <a:noFill/>
          </a:ln>
        </p:spPr>
      </p:pic>
      <p:pic>
        <p:nvPicPr>
          <p:cNvPr id="183" name="Google Shape;183;p30"/>
          <p:cNvPicPr preferRelativeResize="0"/>
          <p:nvPr/>
        </p:nvPicPr>
        <p:blipFill>
          <a:blip r:embed="rId5">
            <a:alphaModFix/>
          </a:blip>
          <a:stretch>
            <a:fillRect/>
          </a:stretch>
        </p:blipFill>
        <p:spPr>
          <a:xfrm>
            <a:off x="1016550" y="3818152"/>
            <a:ext cx="3555450" cy="2333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0" y="30162"/>
            <a:ext cx="9144000" cy="579300"/>
          </a:xfrm>
          <a:prstGeom prst="rect">
            <a:avLst/>
          </a:prstGeom>
        </p:spPr>
        <p:txBody>
          <a:bodyPr spcFirstLastPara="1" wrap="square" lIns="457200"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a:t>Choropleth Map</a:t>
            </a:r>
            <a:endParaRPr dirty="0"/>
          </a:p>
        </p:txBody>
      </p:sp>
      <p:sp>
        <p:nvSpPr>
          <p:cNvPr id="190" name="Google Shape;190;p31"/>
          <p:cNvSpPr txBox="1">
            <a:spLocks noGrp="1"/>
          </p:cNvSpPr>
          <p:nvPr>
            <p:ph type="body" idx="1"/>
          </p:nvPr>
        </p:nvSpPr>
        <p:spPr>
          <a:xfrm>
            <a:off x="365125" y="1141412"/>
            <a:ext cx="8229600" cy="5106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dirty="0"/>
              <a:t>Characteristics: </a:t>
            </a:r>
            <a:endParaRPr sz="3000" dirty="0"/>
          </a:p>
          <a:p>
            <a:pPr marL="0" lvl="0" indent="0" algn="l" rtl="0">
              <a:spcBef>
                <a:spcPts val="640"/>
              </a:spcBef>
              <a:spcAft>
                <a:spcPts val="0"/>
              </a:spcAft>
              <a:buNone/>
            </a:pPr>
            <a:r>
              <a:rPr lang="en-US" sz="3000" dirty="0"/>
              <a:t>-Is a thematic map  </a:t>
            </a:r>
            <a:endParaRPr sz="3000" dirty="0"/>
          </a:p>
          <a:p>
            <a:pPr marL="0" lvl="0" indent="0" algn="l" rtl="0">
              <a:spcBef>
                <a:spcPts val="640"/>
              </a:spcBef>
              <a:spcAft>
                <a:spcPts val="0"/>
              </a:spcAft>
              <a:buNone/>
            </a:pPr>
            <a:r>
              <a:rPr lang="en-US" sz="3000" dirty="0"/>
              <a:t>-Areas are shaded or patterned in proportion to the measurement of the statistical variable being displayed on the map.(Pop. GDP, Per-Capita)</a:t>
            </a:r>
            <a:endParaRPr sz="3000" dirty="0"/>
          </a:p>
          <a:p>
            <a:pPr marL="0" lvl="0" indent="0" algn="l" rtl="0">
              <a:spcBef>
                <a:spcPts val="640"/>
              </a:spcBef>
              <a:spcAft>
                <a:spcPts val="0"/>
              </a:spcAft>
              <a:buNone/>
            </a:pPr>
            <a:r>
              <a:rPr lang="en-US" sz="3000" dirty="0"/>
              <a:t>-Choropleth maps provide an easy way to visualize how a measurement varies across a geographic area or show the level of variability within a region.</a:t>
            </a:r>
            <a:endParaRPr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Choropleth Map</a:t>
            </a:r>
            <a:endParaRPr dirty="0"/>
          </a:p>
        </p:txBody>
      </p:sp>
      <p:pic>
        <p:nvPicPr>
          <p:cNvPr id="196" name="Google Shape;196;p32" descr="http://2.bp.blogspot.com/_Vod56KuZXlk/S9IdL4yW14I/AAAAAAAAAFc/jHIE6fPuQvM/s1600/standardized+c+map.PNG"/>
          <p:cNvPicPr preferRelativeResize="0">
            <a:picLocks noGrp="1"/>
          </p:cNvPicPr>
          <p:nvPr>
            <p:ph type="body" idx="1"/>
          </p:nvPr>
        </p:nvPicPr>
        <p:blipFill rotWithShape="1">
          <a:blip r:embed="rId3">
            <a:alphaModFix/>
          </a:blip>
          <a:srcRect/>
          <a:stretch/>
        </p:blipFill>
        <p:spPr>
          <a:xfrm>
            <a:off x="714030" y="986400"/>
            <a:ext cx="4054800" cy="2518800"/>
          </a:xfrm>
          <a:prstGeom prst="rect">
            <a:avLst/>
          </a:prstGeom>
          <a:noFill/>
          <a:ln>
            <a:noFill/>
          </a:ln>
        </p:spPr>
      </p:pic>
      <p:pic>
        <p:nvPicPr>
          <p:cNvPr id="197" name="Google Shape;197;p32"/>
          <p:cNvPicPr preferRelativeResize="0"/>
          <p:nvPr/>
        </p:nvPicPr>
        <p:blipFill>
          <a:blip r:embed="rId4">
            <a:alphaModFix/>
          </a:blip>
          <a:stretch>
            <a:fillRect/>
          </a:stretch>
        </p:blipFill>
        <p:spPr>
          <a:xfrm>
            <a:off x="5217150" y="1914025"/>
            <a:ext cx="3347675" cy="2630316"/>
          </a:xfrm>
          <a:prstGeom prst="rect">
            <a:avLst/>
          </a:prstGeom>
          <a:noFill/>
          <a:ln>
            <a:noFill/>
          </a:ln>
        </p:spPr>
      </p:pic>
      <p:pic>
        <p:nvPicPr>
          <p:cNvPr id="198" name="Google Shape;198;p32"/>
          <p:cNvPicPr preferRelativeResize="0"/>
          <p:nvPr/>
        </p:nvPicPr>
        <p:blipFill>
          <a:blip r:embed="rId5">
            <a:alphaModFix/>
          </a:blip>
          <a:stretch>
            <a:fillRect/>
          </a:stretch>
        </p:blipFill>
        <p:spPr>
          <a:xfrm>
            <a:off x="1402653" y="3682725"/>
            <a:ext cx="3260397" cy="251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0" y="-182074"/>
            <a:ext cx="9144000" cy="10317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a:t>Warm up Discussion </a:t>
            </a:r>
            <a:endParaRPr/>
          </a:p>
        </p:txBody>
      </p:sp>
      <p:sp>
        <p:nvSpPr>
          <p:cNvPr id="73" name="Google Shape;73;p15"/>
          <p:cNvSpPr txBox="1">
            <a:spLocks noGrp="1"/>
          </p:cNvSpPr>
          <p:nvPr>
            <p:ph type="body" idx="1"/>
          </p:nvPr>
        </p:nvSpPr>
        <p:spPr>
          <a:xfrm>
            <a:off x="365125" y="1141412"/>
            <a:ext cx="8229600" cy="5106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What are somethings you do in your daily lives that involve geography? </a:t>
            </a:r>
            <a:endParaRPr/>
          </a:p>
        </p:txBody>
      </p:sp>
      <p:pic>
        <p:nvPicPr>
          <p:cNvPr id="74" name="Google Shape;74;p15" descr="This timer counts down silently until it reaches 0:00, then a police siren sounds to alert you that time is up." title="2 Minute Timer">
            <a:hlinkClick r:id="rId3"/>
          </p:cNvPr>
          <p:cNvPicPr preferRelativeResize="0"/>
          <p:nvPr/>
        </p:nvPicPr>
        <p:blipFill>
          <a:blip r:embed="rId4">
            <a:alphaModFix/>
          </a:blip>
          <a:stretch>
            <a:fillRect/>
          </a:stretch>
        </p:blipFill>
        <p:spPr>
          <a:xfrm>
            <a:off x="2385625" y="2345525"/>
            <a:ext cx="4572000" cy="34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0" y="-102688"/>
            <a:ext cx="91440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Dot Density Map </a:t>
            </a:r>
            <a:endParaRPr dirty="0"/>
          </a:p>
        </p:txBody>
      </p:sp>
      <p:sp>
        <p:nvSpPr>
          <p:cNvPr id="205" name="Google Shape;205;p33"/>
          <p:cNvSpPr txBox="1">
            <a:spLocks noGrp="1"/>
          </p:cNvSpPr>
          <p:nvPr>
            <p:ph type="body" idx="1"/>
          </p:nvPr>
        </p:nvSpPr>
        <p:spPr>
          <a:xfrm>
            <a:off x="365125" y="780449"/>
            <a:ext cx="8229600" cy="5467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dirty="0"/>
              <a:t>-Characteristics;</a:t>
            </a:r>
            <a:endParaRPr dirty="0"/>
          </a:p>
          <a:p>
            <a:pPr marL="0" lvl="0" indent="0" algn="l" rtl="0">
              <a:spcBef>
                <a:spcPts val="640"/>
              </a:spcBef>
              <a:spcAft>
                <a:spcPts val="0"/>
              </a:spcAft>
              <a:buNone/>
            </a:pPr>
            <a:r>
              <a:rPr lang="en-US" dirty="0"/>
              <a:t>-</a:t>
            </a:r>
            <a:r>
              <a:rPr lang="en-US" sz="3000" dirty="0">
                <a:solidFill>
                  <a:srgbClr val="333333"/>
                </a:solidFill>
                <a:highlight>
                  <a:srgbClr val="FFFFFF"/>
                </a:highlight>
              </a:rPr>
              <a:t> thematic map</a:t>
            </a:r>
            <a:endParaRPr sz="3000" dirty="0">
              <a:solidFill>
                <a:srgbClr val="333333"/>
              </a:solidFill>
              <a:highlight>
                <a:srgbClr val="FFFFFF"/>
              </a:highlight>
            </a:endParaRPr>
          </a:p>
          <a:p>
            <a:pPr marL="0" lvl="0" indent="0" algn="l" rtl="0">
              <a:spcBef>
                <a:spcPts val="640"/>
              </a:spcBef>
              <a:spcAft>
                <a:spcPts val="0"/>
              </a:spcAft>
              <a:buNone/>
            </a:pPr>
            <a:r>
              <a:rPr lang="en-US" sz="3000" dirty="0">
                <a:solidFill>
                  <a:srgbClr val="333333"/>
                </a:solidFill>
                <a:highlight>
                  <a:srgbClr val="FFFFFF"/>
                </a:highlight>
              </a:rPr>
              <a:t>-Uses dots or other symbols on the map to show the values of one or more numeric data fields.</a:t>
            </a:r>
            <a:endParaRPr sz="3000" dirty="0">
              <a:solidFill>
                <a:srgbClr val="333333"/>
              </a:solidFill>
              <a:highlight>
                <a:srgbClr val="FFFFFF"/>
              </a:highlight>
            </a:endParaRPr>
          </a:p>
          <a:p>
            <a:pPr marL="0" lvl="0" indent="0" algn="l" rtl="0">
              <a:spcBef>
                <a:spcPts val="640"/>
              </a:spcBef>
              <a:spcAft>
                <a:spcPts val="0"/>
              </a:spcAft>
              <a:buNone/>
            </a:pPr>
            <a:r>
              <a:rPr lang="en-US" sz="3000" dirty="0">
                <a:solidFill>
                  <a:srgbClr val="333333"/>
                </a:solidFill>
                <a:highlight>
                  <a:srgbClr val="FFFFFF"/>
                </a:highlight>
              </a:rPr>
              <a:t>- Each dot on a dot-density map represents some amount of data.</a:t>
            </a:r>
            <a:endParaRPr sz="3000" dirty="0">
              <a:solidFill>
                <a:srgbClr val="333333"/>
              </a:solidFill>
              <a:highlight>
                <a:srgbClr val="FFFFFF"/>
              </a:highlight>
            </a:endParaRPr>
          </a:p>
          <a:p>
            <a:pPr marL="0" lvl="0" indent="0" algn="l" rtl="0">
              <a:spcBef>
                <a:spcPts val="640"/>
              </a:spcBef>
              <a:spcAft>
                <a:spcPts val="0"/>
              </a:spcAft>
              <a:buNone/>
            </a:pPr>
            <a:r>
              <a:rPr lang="en-US" sz="3000" dirty="0">
                <a:solidFill>
                  <a:srgbClr val="333333"/>
                </a:solidFill>
                <a:highlight>
                  <a:srgbClr val="FFFFFF"/>
                </a:highlight>
              </a:rPr>
              <a:t>-In a dot-density map, areas with many dots indicate high concentrations of values for the chosen field and fewer dots indicate lower concentrations.</a:t>
            </a:r>
            <a:endParaRPr sz="3000" dirty="0">
              <a:solidFill>
                <a:srgbClr val="333333"/>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Dot Density Map</a:t>
            </a:r>
            <a:endParaRPr dirty="0"/>
          </a:p>
        </p:txBody>
      </p:sp>
      <p:pic>
        <p:nvPicPr>
          <p:cNvPr id="211" name="Google Shape;211;p34" descr="https://kthom018.files.wordpress.com/2009/12/tobacco-agriculture.jpg"/>
          <p:cNvPicPr preferRelativeResize="0">
            <a:picLocks noGrp="1"/>
          </p:cNvPicPr>
          <p:nvPr>
            <p:ph type="body" idx="1"/>
          </p:nvPr>
        </p:nvPicPr>
        <p:blipFill rotWithShape="1">
          <a:blip r:embed="rId3">
            <a:alphaModFix/>
          </a:blip>
          <a:srcRect/>
          <a:stretch/>
        </p:blipFill>
        <p:spPr>
          <a:xfrm>
            <a:off x="866650" y="693075"/>
            <a:ext cx="3865800" cy="2988000"/>
          </a:xfrm>
          <a:prstGeom prst="rect">
            <a:avLst/>
          </a:prstGeom>
          <a:noFill/>
          <a:ln>
            <a:noFill/>
          </a:ln>
        </p:spPr>
      </p:pic>
      <p:pic>
        <p:nvPicPr>
          <p:cNvPr id="212" name="Google Shape;212;p34"/>
          <p:cNvPicPr preferRelativeResize="0"/>
          <p:nvPr/>
        </p:nvPicPr>
        <p:blipFill>
          <a:blip r:embed="rId4">
            <a:alphaModFix/>
          </a:blip>
          <a:stretch>
            <a:fillRect/>
          </a:stretch>
        </p:blipFill>
        <p:spPr>
          <a:xfrm>
            <a:off x="4985692" y="1935000"/>
            <a:ext cx="3989158" cy="2988000"/>
          </a:xfrm>
          <a:prstGeom prst="rect">
            <a:avLst/>
          </a:prstGeom>
          <a:noFill/>
          <a:ln>
            <a:noFill/>
          </a:ln>
        </p:spPr>
      </p:pic>
      <p:pic>
        <p:nvPicPr>
          <p:cNvPr id="213" name="Google Shape;213;p34"/>
          <p:cNvPicPr preferRelativeResize="0"/>
          <p:nvPr/>
        </p:nvPicPr>
        <p:blipFill>
          <a:blip r:embed="rId5">
            <a:alphaModFix/>
          </a:blip>
          <a:stretch>
            <a:fillRect/>
          </a:stretch>
        </p:blipFill>
        <p:spPr>
          <a:xfrm>
            <a:off x="1380513" y="3764550"/>
            <a:ext cx="3351936" cy="2639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0" y="-86063"/>
            <a:ext cx="91440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Graduated Symbol Map </a:t>
            </a:r>
            <a:endParaRPr dirty="0"/>
          </a:p>
        </p:txBody>
      </p:sp>
      <p:sp>
        <p:nvSpPr>
          <p:cNvPr id="220" name="Google Shape;220;p35"/>
          <p:cNvSpPr txBox="1">
            <a:spLocks noGrp="1"/>
          </p:cNvSpPr>
          <p:nvPr>
            <p:ph type="body" idx="1"/>
          </p:nvPr>
        </p:nvSpPr>
        <p:spPr>
          <a:xfrm>
            <a:off x="365125" y="1141412"/>
            <a:ext cx="8229600" cy="5106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dirty="0"/>
              <a:t>-Characteristics;</a:t>
            </a:r>
            <a:endParaRPr dirty="0"/>
          </a:p>
          <a:p>
            <a:pPr marL="0" lvl="0" indent="0" algn="l" rtl="0">
              <a:spcBef>
                <a:spcPts val="640"/>
              </a:spcBef>
              <a:spcAft>
                <a:spcPts val="0"/>
              </a:spcAft>
              <a:buNone/>
            </a:pPr>
            <a:r>
              <a:rPr lang="en-US" dirty="0"/>
              <a:t>-</a:t>
            </a:r>
            <a:r>
              <a:rPr lang="en-US" dirty="0">
                <a:solidFill>
                  <a:srgbClr val="222222"/>
                </a:solidFill>
                <a:highlight>
                  <a:srgbClr val="FFFFFF"/>
                </a:highlight>
                <a:latin typeface="Roboto"/>
                <a:ea typeface="Roboto"/>
                <a:cs typeface="Roboto"/>
                <a:sym typeface="Roboto"/>
              </a:rPr>
              <a:t>thematic mapping</a:t>
            </a:r>
            <a:endParaRPr dirty="0">
              <a:solidFill>
                <a:srgbClr val="222222"/>
              </a:solidFill>
              <a:highlight>
                <a:srgbClr val="FFFFFF"/>
              </a:highlight>
              <a:latin typeface="Roboto"/>
              <a:ea typeface="Roboto"/>
              <a:cs typeface="Roboto"/>
              <a:sym typeface="Roboto"/>
            </a:endParaRPr>
          </a:p>
          <a:p>
            <a:pPr marL="0" lvl="0" indent="0" algn="l" rtl="0">
              <a:spcBef>
                <a:spcPts val="640"/>
              </a:spcBef>
              <a:spcAft>
                <a:spcPts val="0"/>
              </a:spcAft>
              <a:buNone/>
            </a:pPr>
            <a:r>
              <a:rPr lang="en-US" dirty="0">
                <a:solidFill>
                  <a:srgbClr val="222222"/>
                </a:solidFill>
                <a:highlight>
                  <a:srgbClr val="FFFFFF"/>
                </a:highlight>
                <a:latin typeface="Roboto"/>
                <a:ea typeface="Roboto"/>
                <a:cs typeface="Roboto"/>
                <a:sym typeface="Roboto"/>
              </a:rPr>
              <a:t>-the cartographer selects a symbol and alters its size based on the data values </a:t>
            </a:r>
            <a:endParaRPr dirty="0">
              <a:solidFill>
                <a:srgbClr val="222222"/>
              </a:solidFill>
              <a:highlight>
                <a:srgbClr val="FFFFFF"/>
              </a:highlight>
              <a:latin typeface="Roboto"/>
              <a:ea typeface="Roboto"/>
              <a:cs typeface="Roboto"/>
              <a:sym typeface="Roboto"/>
            </a:endParaRPr>
          </a:p>
          <a:p>
            <a:pPr marL="0" lvl="0" indent="0" algn="l" rtl="0">
              <a:spcBef>
                <a:spcPts val="640"/>
              </a:spcBef>
              <a:spcAft>
                <a:spcPts val="0"/>
              </a:spcAft>
              <a:buNone/>
            </a:pPr>
            <a:endParaRPr dirty="0">
              <a:solidFill>
                <a:srgbClr val="222222"/>
              </a:solidFill>
              <a:highlight>
                <a:srgbClr val="FFFFFF"/>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Graduated Symbol Map</a:t>
            </a:r>
            <a:endParaRPr dirty="0"/>
          </a:p>
        </p:txBody>
      </p:sp>
      <p:pic>
        <p:nvPicPr>
          <p:cNvPr id="226" name="Google Shape;226;p36" descr="http://personal.frostburg.edu/jrcahill0/Symbol%20JPG.jpg"/>
          <p:cNvPicPr preferRelativeResize="0">
            <a:picLocks noGrp="1"/>
          </p:cNvPicPr>
          <p:nvPr>
            <p:ph type="body" idx="1"/>
          </p:nvPr>
        </p:nvPicPr>
        <p:blipFill rotWithShape="1">
          <a:blip r:embed="rId3">
            <a:alphaModFix/>
          </a:blip>
          <a:srcRect/>
          <a:stretch/>
        </p:blipFill>
        <p:spPr>
          <a:xfrm>
            <a:off x="668800" y="893706"/>
            <a:ext cx="3380100" cy="2611500"/>
          </a:xfrm>
          <a:prstGeom prst="rect">
            <a:avLst/>
          </a:prstGeom>
          <a:noFill/>
          <a:ln>
            <a:noFill/>
          </a:ln>
        </p:spPr>
      </p:pic>
      <p:pic>
        <p:nvPicPr>
          <p:cNvPr id="227" name="Google Shape;227;p36"/>
          <p:cNvPicPr preferRelativeResize="0"/>
          <p:nvPr/>
        </p:nvPicPr>
        <p:blipFill>
          <a:blip r:embed="rId4">
            <a:alphaModFix/>
          </a:blip>
          <a:stretch>
            <a:fillRect/>
          </a:stretch>
        </p:blipFill>
        <p:spPr>
          <a:xfrm>
            <a:off x="457200" y="3625550"/>
            <a:ext cx="5443574" cy="2775250"/>
          </a:xfrm>
          <a:prstGeom prst="rect">
            <a:avLst/>
          </a:prstGeom>
          <a:noFill/>
          <a:ln>
            <a:noFill/>
          </a:ln>
        </p:spPr>
      </p:pic>
      <p:pic>
        <p:nvPicPr>
          <p:cNvPr id="228" name="Google Shape;228;p36"/>
          <p:cNvPicPr preferRelativeResize="0"/>
          <p:nvPr/>
        </p:nvPicPr>
        <p:blipFill>
          <a:blip r:embed="rId5">
            <a:alphaModFix/>
          </a:blip>
          <a:stretch>
            <a:fillRect/>
          </a:stretch>
        </p:blipFill>
        <p:spPr>
          <a:xfrm>
            <a:off x="5098000" y="893699"/>
            <a:ext cx="3450795" cy="25908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0" y="30162"/>
            <a:ext cx="9144000" cy="579300"/>
          </a:xfrm>
          <a:prstGeom prst="rect">
            <a:avLst/>
          </a:prstGeom>
        </p:spPr>
        <p:txBody>
          <a:bodyPr spcFirstLastPara="1" wrap="square" lIns="457200"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err="1"/>
              <a:t>Isoline</a:t>
            </a:r>
            <a:r>
              <a:rPr lang="en-US" dirty="0"/>
              <a:t> Map</a:t>
            </a:r>
            <a:endParaRPr dirty="0"/>
          </a:p>
        </p:txBody>
      </p:sp>
      <p:sp>
        <p:nvSpPr>
          <p:cNvPr id="235" name="Google Shape;235;p37"/>
          <p:cNvSpPr txBox="1">
            <a:spLocks noGrp="1"/>
          </p:cNvSpPr>
          <p:nvPr>
            <p:ph type="body" idx="1"/>
          </p:nvPr>
        </p:nvSpPr>
        <p:spPr>
          <a:xfrm>
            <a:off x="365125" y="1141412"/>
            <a:ext cx="8229600" cy="5106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dirty="0"/>
              <a:t>Characteristics;</a:t>
            </a:r>
            <a:endParaRPr dirty="0"/>
          </a:p>
          <a:p>
            <a:pPr marL="0" lvl="0" indent="0" algn="l" rtl="0">
              <a:spcBef>
                <a:spcPts val="640"/>
              </a:spcBef>
              <a:spcAft>
                <a:spcPts val="0"/>
              </a:spcAft>
              <a:buNone/>
            </a:pPr>
            <a:r>
              <a:rPr lang="en-US" dirty="0"/>
              <a:t>-Thematic map</a:t>
            </a:r>
            <a:endParaRPr dirty="0"/>
          </a:p>
          <a:p>
            <a:pPr marL="0" lvl="0" indent="0" algn="l" rtl="0">
              <a:spcBef>
                <a:spcPts val="640"/>
              </a:spcBef>
              <a:spcAft>
                <a:spcPts val="0"/>
              </a:spcAft>
              <a:buNone/>
            </a:pPr>
            <a:r>
              <a:rPr lang="en-US" dirty="0"/>
              <a:t>-</a:t>
            </a:r>
            <a:r>
              <a:rPr lang="en-US" dirty="0">
                <a:solidFill>
                  <a:srgbClr val="222222"/>
                </a:solidFill>
                <a:highlight>
                  <a:srgbClr val="FFFFFF"/>
                </a:highlight>
              </a:rPr>
              <a:t>There are different types of </a:t>
            </a:r>
            <a:r>
              <a:rPr lang="en-US" dirty="0" err="1">
                <a:solidFill>
                  <a:srgbClr val="222222"/>
                </a:solidFill>
                <a:highlight>
                  <a:srgbClr val="FFFFFF"/>
                </a:highlight>
              </a:rPr>
              <a:t>isoline</a:t>
            </a:r>
            <a:r>
              <a:rPr lang="en-US" dirty="0">
                <a:solidFill>
                  <a:srgbClr val="222222"/>
                </a:solidFill>
                <a:highlight>
                  <a:srgbClr val="FFFFFF"/>
                </a:highlight>
              </a:rPr>
              <a:t> </a:t>
            </a:r>
            <a:r>
              <a:rPr lang="en-US" dirty="0" err="1">
                <a:solidFill>
                  <a:srgbClr val="222222"/>
                </a:solidFill>
                <a:highlight>
                  <a:srgbClr val="FFFFFF"/>
                </a:highlight>
              </a:rPr>
              <a:t>maps.Contour</a:t>
            </a:r>
            <a:r>
              <a:rPr lang="en-US" dirty="0">
                <a:solidFill>
                  <a:srgbClr val="222222"/>
                </a:solidFill>
                <a:highlight>
                  <a:srgbClr val="FFFFFF"/>
                </a:highlight>
              </a:rPr>
              <a:t> lines, Isotherms, </a:t>
            </a:r>
            <a:r>
              <a:rPr lang="en-US" dirty="0" err="1">
                <a:solidFill>
                  <a:srgbClr val="222222"/>
                </a:solidFill>
                <a:highlight>
                  <a:srgbClr val="FFFFFF"/>
                </a:highlight>
              </a:rPr>
              <a:t>Isobars,Isotachs</a:t>
            </a:r>
            <a:r>
              <a:rPr lang="en-US" dirty="0">
                <a:solidFill>
                  <a:srgbClr val="222222"/>
                </a:solidFill>
                <a:highlight>
                  <a:srgbClr val="FFFFFF"/>
                </a:highlight>
              </a:rPr>
              <a:t> and </a:t>
            </a:r>
            <a:r>
              <a:rPr lang="en-US" dirty="0" err="1">
                <a:solidFill>
                  <a:srgbClr val="222222"/>
                </a:solidFill>
                <a:highlight>
                  <a:srgbClr val="FFFFFF"/>
                </a:highlight>
              </a:rPr>
              <a:t>Iso-seismal</a:t>
            </a:r>
            <a:r>
              <a:rPr lang="en-US" dirty="0">
                <a:solidFill>
                  <a:srgbClr val="222222"/>
                </a:solidFill>
                <a:highlight>
                  <a:srgbClr val="FFFFFF"/>
                </a:highlight>
              </a:rPr>
              <a:t> lines.</a:t>
            </a:r>
            <a:endParaRPr dirty="0">
              <a:solidFill>
                <a:srgbClr val="222222"/>
              </a:solidFill>
              <a:highlight>
                <a:srgbClr val="FFFFFF"/>
              </a:highlight>
            </a:endParaRPr>
          </a:p>
          <a:p>
            <a:pPr marL="0" lvl="0" indent="0" algn="l" rtl="0">
              <a:spcBef>
                <a:spcPts val="640"/>
              </a:spcBef>
              <a:spcAft>
                <a:spcPts val="0"/>
              </a:spcAft>
              <a:buNone/>
            </a:pPr>
            <a:r>
              <a:rPr lang="en-US" dirty="0">
                <a:solidFill>
                  <a:srgbClr val="222222"/>
                </a:solidFill>
                <a:highlight>
                  <a:srgbClr val="FFFFFF"/>
                </a:highlight>
              </a:rPr>
              <a:t>-</a:t>
            </a:r>
            <a:r>
              <a:rPr lang="en-US" dirty="0">
                <a:solidFill>
                  <a:srgbClr val="222222"/>
                </a:solidFill>
                <a:highlight>
                  <a:srgbClr val="FFFFFF"/>
                </a:highlight>
                <a:latin typeface="Roboto"/>
                <a:ea typeface="Roboto"/>
                <a:cs typeface="Roboto"/>
                <a:sym typeface="Roboto"/>
              </a:rPr>
              <a:t>connects points of equal value.</a:t>
            </a:r>
            <a:endParaRPr dirty="0">
              <a:solidFill>
                <a:srgbClr val="222222"/>
              </a:solidFill>
              <a:highlight>
                <a:srgbClr val="FFFFFF"/>
              </a:highlight>
              <a:latin typeface="Roboto"/>
              <a:ea typeface="Roboto"/>
              <a:cs typeface="Roboto"/>
              <a:sym typeface="Roboto"/>
            </a:endParaRPr>
          </a:p>
          <a:p>
            <a:pPr marL="0" lvl="0" indent="0" algn="l" rtl="0">
              <a:spcBef>
                <a:spcPts val="640"/>
              </a:spcBef>
              <a:spcAft>
                <a:spcPts val="0"/>
              </a:spcAft>
              <a:buNone/>
            </a:pPr>
            <a:r>
              <a:rPr lang="en-US" dirty="0">
                <a:solidFill>
                  <a:srgbClr val="222222"/>
                </a:solidFill>
                <a:highlight>
                  <a:srgbClr val="FFFFFF"/>
                </a:highlight>
                <a:latin typeface="Roboto"/>
                <a:ea typeface="Roboto"/>
                <a:cs typeface="Roboto"/>
                <a:sym typeface="Roboto"/>
              </a:rPr>
              <a:t>-Most commonly used to represent weather, and height. </a:t>
            </a:r>
            <a:endParaRPr dirty="0">
              <a:solidFill>
                <a:srgbClr val="222222"/>
              </a:solidFill>
              <a:highlight>
                <a:srgbClr val="FFFFFF"/>
              </a:highligh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err="1">
                <a:solidFill>
                  <a:schemeClr val="lt1"/>
                </a:solidFill>
                <a:latin typeface="Arial"/>
                <a:ea typeface="Arial"/>
                <a:cs typeface="Arial"/>
                <a:sym typeface="Arial"/>
              </a:rPr>
              <a:t>Isoline</a:t>
            </a:r>
            <a:r>
              <a:rPr lang="en-US" sz="3200" b="1" i="0" u="none" strike="noStrike" cap="none" dirty="0">
                <a:solidFill>
                  <a:schemeClr val="lt1"/>
                </a:solidFill>
                <a:latin typeface="Arial"/>
                <a:ea typeface="Arial"/>
                <a:cs typeface="Arial"/>
                <a:sym typeface="Arial"/>
              </a:rPr>
              <a:t> Map</a:t>
            </a:r>
            <a:endParaRPr dirty="0"/>
          </a:p>
        </p:txBody>
      </p:sp>
      <p:pic>
        <p:nvPicPr>
          <p:cNvPr id="241" name="Google Shape;241;p38" descr="http://4.bp.blogspot.com/-0OStek-tk_E/Ud96iRBcviI/AAAAAAAAADg/yAyVc8V2Xmk/s1600/isoline+map.gif"/>
          <p:cNvPicPr preferRelativeResize="0">
            <a:picLocks noGrp="1"/>
          </p:cNvPicPr>
          <p:nvPr>
            <p:ph type="body" idx="1"/>
          </p:nvPr>
        </p:nvPicPr>
        <p:blipFill rotWithShape="1">
          <a:blip r:embed="rId3">
            <a:alphaModFix/>
          </a:blip>
          <a:srcRect/>
          <a:stretch/>
        </p:blipFill>
        <p:spPr>
          <a:xfrm>
            <a:off x="1205550" y="836850"/>
            <a:ext cx="6732900" cy="5184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Map Scale</a:t>
            </a:r>
            <a:endParaRPr dirty="0"/>
          </a:p>
        </p:txBody>
      </p:sp>
      <p:sp>
        <p:nvSpPr>
          <p:cNvPr id="248" name="Google Shape;248;p39"/>
          <p:cNvSpPr txBox="1">
            <a:spLocks noGrp="1"/>
          </p:cNvSpPr>
          <p:nvPr>
            <p:ph type="body" idx="1"/>
          </p:nvPr>
        </p:nvSpPr>
        <p:spPr>
          <a:xfrm>
            <a:off x="365125" y="989012"/>
            <a:ext cx="8229600" cy="51069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Level of detail and the amount of area covered on the map depend on its map </a:t>
            </a:r>
            <a:r>
              <a:rPr lang="en-US" sz="2800" b="1" i="0" u="sng" dirty="0">
                <a:solidFill>
                  <a:schemeClr val="dk1"/>
                </a:solidFill>
                <a:latin typeface="Arial"/>
                <a:ea typeface="Arial"/>
                <a:cs typeface="Arial"/>
                <a:sym typeface="Arial"/>
              </a:rPr>
              <a:t>scale</a:t>
            </a:r>
            <a:r>
              <a:rPr lang="en-US" sz="2800" b="0" i="0" u="none" dirty="0">
                <a:solidFill>
                  <a:schemeClr val="dk1"/>
                </a:solidFill>
                <a:latin typeface="Arial"/>
                <a:ea typeface="Arial"/>
                <a:cs typeface="Arial"/>
                <a:sym typeface="Arial"/>
              </a:rPr>
              <a:t>.</a:t>
            </a:r>
            <a:endParaRPr dirty="0"/>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Relationship of a features size on a map to its actual size on Earth</a:t>
            </a:r>
            <a:endParaRPr dirty="0"/>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A </a:t>
            </a:r>
            <a:r>
              <a:rPr lang="en-US" sz="2800" b="1" i="0" u="sng" dirty="0">
                <a:solidFill>
                  <a:schemeClr val="dk1"/>
                </a:solidFill>
                <a:latin typeface="Arial"/>
                <a:ea typeface="Arial"/>
                <a:cs typeface="Arial"/>
                <a:sym typeface="Arial"/>
              </a:rPr>
              <a:t>small-scale map</a:t>
            </a:r>
            <a:r>
              <a:rPr lang="en-US" sz="2800" b="1" i="0" u="none" dirty="0">
                <a:solidFill>
                  <a:schemeClr val="dk1"/>
                </a:solidFill>
                <a:latin typeface="Arial"/>
                <a:ea typeface="Arial"/>
                <a:cs typeface="Arial"/>
                <a:sym typeface="Arial"/>
              </a:rPr>
              <a:t> </a:t>
            </a:r>
            <a:r>
              <a:rPr lang="en-US" sz="2800" b="0" i="0" u="none" dirty="0">
                <a:solidFill>
                  <a:schemeClr val="dk1"/>
                </a:solidFill>
                <a:latin typeface="Arial"/>
                <a:ea typeface="Arial"/>
                <a:cs typeface="Arial"/>
                <a:sym typeface="Arial"/>
              </a:rPr>
              <a:t>shows a smaller amount of detail for a larger area.</a:t>
            </a:r>
            <a:endParaRPr dirty="0"/>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Ex: Map of United States</a:t>
            </a:r>
            <a:endParaRPr sz="2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A </a:t>
            </a:r>
            <a:r>
              <a:rPr lang="en-US" sz="2800" b="1" i="0" u="sng" dirty="0">
                <a:solidFill>
                  <a:schemeClr val="dk1"/>
                </a:solidFill>
                <a:latin typeface="Arial"/>
                <a:ea typeface="Arial"/>
                <a:cs typeface="Arial"/>
                <a:sym typeface="Arial"/>
              </a:rPr>
              <a:t>large-scale map</a:t>
            </a:r>
            <a:r>
              <a:rPr lang="en-US" sz="2800" b="1" i="0" u="none" dirty="0">
                <a:solidFill>
                  <a:schemeClr val="dk1"/>
                </a:solidFill>
                <a:latin typeface="Arial"/>
                <a:ea typeface="Arial"/>
                <a:cs typeface="Arial"/>
                <a:sym typeface="Arial"/>
              </a:rPr>
              <a:t> </a:t>
            </a:r>
            <a:r>
              <a:rPr lang="en-US" sz="2800" b="0" i="0" u="none" dirty="0">
                <a:solidFill>
                  <a:schemeClr val="dk1"/>
                </a:solidFill>
                <a:latin typeface="Arial"/>
                <a:ea typeface="Arial"/>
                <a:cs typeface="Arial"/>
                <a:sym typeface="Arial"/>
              </a:rPr>
              <a:t>shows a larger amount of detail for a smaller area.</a:t>
            </a:r>
            <a:endParaRPr dirty="0"/>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Ex: Map of</a:t>
            </a:r>
            <a:r>
              <a:rPr lang="en-US" dirty="0"/>
              <a:t> the Coachella Valley</a:t>
            </a:r>
            <a:endParaRPr dirty="0"/>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0"/>
          <p:cNvPicPr preferRelativeResize="0"/>
          <p:nvPr/>
        </p:nvPicPr>
        <p:blipFill rotWithShape="1">
          <a:blip r:embed="rId3">
            <a:alphaModFix/>
          </a:blip>
          <a:srcRect/>
          <a:stretch/>
        </p:blipFill>
        <p:spPr>
          <a:xfrm>
            <a:off x="838200" y="788988"/>
            <a:ext cx="7467600" cy="5280026"/>
          </a:xfrm>
          <a:prstGeom prst="rect">
            <a:avLst/>
          </a:prstGeom>
          <a:noFill/>
          <a:ln>
            <a:noFill/>
          </a:ln>
        </p:spPr>
      </p:pic>
      <p:sp>
        <p:nvSpPr>
          <p:cNvPr id="254" name="Google Shape;254;p40"/>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err="1">
                <a:solidFill>
                  <a:schemeClr val="lt1"/>
                </a:solidFill>
                <a:latin typeface="Arial"/>
                <a:ea typeface="Arial"/>
                <a:cs typeface="Arial"/>
                <a:sym typeface="Arial"/>
              </a:rPr>
              <a:t>Spatialization</a:t>
            </a:r>
            <a:r>
              <a:rPr lang="en-US" sz="3200" b="1" i="0" u="none" strike="noStrike" cap="none" dirty="0">
                <a:solidFill>
                  <a:schemeClr val="lt1"/>
                </a:solidFill>
                <a:latin typeface="Arial"/>
                <a:ea typeface="Arial"/>
                <a:cs typeface="Arial"/>
                <a:sym typeface="Arial"/>
              </a:rPr>
              <a:t> of Cancer Rates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Projection</a:t>
            </a:r>
            <a:endParaRPr dirty="0"/>
          </a:p>
        </p:txBody>
      </p:sp>
      <p:sp>
        <p:nvSpPr>
          <p:cNvPr id="260" name="Google Shape;260;p41"/>
          <p:cNvSpPr txBox="1">
            <a:spLocks noGrp="1"/>
          </p:cNvSpPr>
          <p:nvPr>
            <p:ph type="body" idx="1"/>
          </p:nvPr>
        </p:nvSpPr>
        <p:spPr>
          <a:xfrm>
            <a:off x="365125" y="914400"/>
            <a:ext cx="8778875"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The scientific method of transferring locations on Earth’s surface to a flat map is called a </a:t>
            </a:r>
            <a:r>
              <a:rPr lang="en-US" sz="2800" b="1" i="0" u="sng" dirty="0">
                <a:solidFill>
                  <a:schemeClr val="dk1"/>
                </a:solidFill>
                <a:latin typeface="Arial"/>
                <a:ea typeface="Arial"/>
                <a:cs typeface="Arial"/>
                <a:sym typeface="Arial"/>
              </a:rPr>
              <a:t>projection</a:t>
            </a:r>
            <a:r>
              <a:rPr lang="en-US" sz="2800" b="0" i="1" u="none" dirty="0">
                <a:solidFill>
                  <a:schemeClr val="dk1"/>
                </a:solidFill>
                <a:latin typeface="Arial"/>
                <a:ea typeface="Arial"/>
                <a:cs typeface="Arial"/>
                <a:sym typeface="Arial"/>
              </a:rPr>
              <a:t>.</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Earth’s spherical shape causes distortion when drawing it on a flat piece of paper.</a:t>
            </a:r>
            <a:endParaRPr dirty="0"/>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Four types of distortion</a:t>
            </a:r>
            <a:endParaRPr dirty="0"/>
          </a:p>
          <a:p>
            <a:pPr marL="1371600" marR="0" lvl="2" indent="-457200" algn="l" rtl="0">
              <a:lnSpc>
                <a:spcPct val="100000"/>
              </a:lnSpc>
              <a:spcBef>
                <a:spcPts val="560"/>
              </a:spcBef>
              <a:spcAft>
                <a:spcPts val="0"/>
              </a:spcAft>
              <a:buClr>
                <a:schemeClr val="dk1"/>
              </a:buClr>
              <a:buSzPts val="2800"/>
              <a:buFont typeface="Arial"/>
              <a:buAutoNum type="arabicPeriod"/>
            </a:pPr>
            <a:r>
              <a:rPr lang="en-US" sz="2800" b="1" i="0" u="sng" strike="noStrike" cap="none" dirty="0">
                <a:solidFill>
                  <a:schemeClr val="dk1"/>
                </a:solidFill>
                <a:latin typeface="Arial"/>
                <a:ea typeface="Arial"/>
                <a:cs typeface="Arial"/>
                <a:sym typeface="Arial"/>
              </a:rPr>
              <a:t>Shape</a:t>
            </a:r>
            <a:r>
              <a:rPr lang="en-US" sz="2800" b="0" i="0" u="none" strike="noStrike" cap="none" dirty="0">
                <a:solidFill>
                  <a:schemeClr val="dk1"/>
                </a:solidFill>
                <a:latin typeface="Arial"/>
                <a:ea typeface="Arial"/>
                <a:cs typeface="Arial"/>
                <a:sym typeface="Arial"/>
              </a:rPr>
              <a:t> of an area can be distorted.</a:t>
            </a:r>
            <a:endParaRPr dirty="0"/>
          </a:p>
          <a:p>
            <a:pPr marL="1371600" marR="0" lvl="2" indent="-457200" algn="l" rtl="0">
              <a:lnSpc>
                <a:spcPct val="100000"/>
              </a:lnSpc>
              <a:spcBef>
                <a:spcPts val="560"/>
              </a:spcBef>
              <a:spcAft>
                <a:spcPts val="0"/>
              </a:spcAft>
              <a:buClr>
                <a:schemeClr val="dk1"/>
              </a:buClr>
              <a:buSzPts val="2800"/>
              <a:buFont typeface="Arial"/>
              <a:buAutoNum type="arabicPeriod"/>
            </a:pPr>
            <a:r>
              <a:rPr lang="en-US" sz="2800" b="1" i="0" u="sng" strike="noStrike" cap="none" dirty="0">
                <a:solidFill>
                  <a:schemeClr val="dk1"/>
                </a:solidFill>
                <a:latin typeface="Arial"/>
                <a:ea typeface="Arial"/>
                <a:cs typeface="Arial"/>
                <a:sym typeface="Arial"/>
              </a:rPr>
              <a:t>Distance</a:t>
            </a:r>
            <a:r>
              <a:rPr lang="en-US" sz="2800" b="0" i="0" u="none" strike="noStrike" cap="none" dirty="0">
                <a:solidFill>
                  <a:schemeClr val="dk1"/>
                </a:solidFill>
                <a:latin typeface="Arial"/>
                <a:ea typeface="Arial"/>
                <a:cs typeface="Arial"/>
                <a:sym typeface="Arial"/>
              </a:rPr>
              <a:t> between points may become increased or decreased.</a:t>
            </a:r>
            <a:endParaRPr dirty="0"/>
          </a:p>
          <a:p>
            <a:pPr marL="1371600" marR="0" lvl="2" indent="-457200" algn="l" rtl="0">
              <a:lnSpc>
                <a:spcPct val="100000"/>
              </a:lnSpc>
              <a:spcBef>
                <a:spcPts val="560"/>
              </a:spcBef>
              <a:spcAft>
                <a:spcPts val="0"/>
              </a:spcAft>
              <a:buClr>
                <a:schemeClr val="dk1"/>
              </a:buClr>
              <a:buSzPts val="2800"/>
              <a:buFont typeface="Arial"/>
              <a:buAutoNum type="arabicPeriod"/>
            </a:pPr>
            <a:r>
              <a:rPr lang="en-US" sz="2800" b="1" i="0" u="sng" strike="noStrike" cap="none" dirty="0">
                <a:solidFill>
                  <a:schemeClr val="dk1"/>
                </a:solidFill>
                <a:latin typeface="Arial"/>
                <a:ea typeface="Arial"/>
                <a:cs typeface="Arial"/>
                <a:sym typeface="Arial"/>
              </a:rPr>
              <a:t>Relative size </a:t>
            </a:r>
            <a:r>
              <a:rPr lang="en-US" sz="2800" b="0" i="0" u="none" strike="noStrike" cap="none" dirty="0">
                <a:solidFill>
                  <a:schemeClr val="dk1"/>
                </a:solidFill>
                <a:latin typeface="Arial"/>
                <a:ea typeface="Arial"/>
                <a:cs typeface="Arial"/>
                <a:sym typeface="Arial"/>
              </a:rPr>
              <a:t>of different areas can be altered.</a:t>
            </a:r>
            <a:endParaRPr dirty="0"/>
          </a:p>
          <a:p>
            <a:pPr marL="1371600" marR="0" lvl="2" indent="-457200" algn="l" rtl="0">
              <a:lnSpc>
                <a:spcPct val="100000"/>
              </a:lnSpc>
              <a:spcBef>
                <a:spcPts val="560"/>
              </a:spcBef>
              <a:spcAft>
                <a:spcPts val="0"/>
              </a:spcAft>
              <a:buClr>
                <a:schemeClr val="dk1"/>
              </a:buClr>
              <a:buSzPts val="2800"/>
              <a:buFont typeface="Arial"/>
              <a:buAutoNum type="arabicPeriod"/>
            </a:pPr>
            <a:r>
              <a:rPr lang="en-US" sz="2800" b="1" i="0" u="sng" strike="noStrike" cap="none" dirty="0">
                <a:solidFill>
                  <a:schemeClr val="dk1"/>
                </a:solidFill>
                <a:latin typeface="Arial"/>
                <a:ea typeface="Arial"/>
                <a:cs typeface="Arial"/>
                <a:sym typeface="Arial"/>
              </a:rPr>
              <a:t>Direction</a:t>
            </a:r>
            <a:r>
              <a:rPr lang="en-US" sz="2800" b="0" i="0" u="none" strike="noStrike" cap="none" dirty="0">
                <a:solidFill>
                  <a:schemeClr val="dk1"/>
                </a:solidFill>
                <a:latin typeface="Arial"/>
                <a:ea typeface="Arial"/>
                <a:cs typeface="Arial"/>
                <a:sym typeface="Arial"/>
              </a:rPr>
              <a:t> between points can be distorted.</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Mercator Projection</a:t>
            </a:r>
            <a:endParaRPr dirty="0"/>
          </a:p>
        </p:txBody>
      </p:sp>
      <p:pic>
        <p:nvPicPr>
          <p:cNvPr id="272" name="Google Shape;272;p43" descr="mercator.gif"/>
          <p:cNvPicPr preferRelativeResize="0">
            <a:picLocks noGrp="1"/>
          </p:cNvPicPr>
          <p:nvPr>
            <p:ph type="body" idx="1"/>
          </p:nvPr>
        </p:nvPicPr>
        <p:blipFill rotWithShape="1">
          <a:blip r:embed="rId3">
            <a:alphaModFix/>
          </a:blip>
          <a:srcRect/>
          <a:stretch/>
        </p:blipFill>
        <p:spPr>
          <a:xfrm>
            <a:off x="407570" y="826958"/>
            <a:ext cx="7159625" cy="4521200"/>
          </a:xfrm>
          <a:prstGeom prst="rect">
            <a:avLst/>
          </a:prstGeom>
          <a:noFill/>
          <a:ln>
            <a:noFill/>
          </a:ln>
        </p:spPr>
      </p:pic>
      <p:sp>
        <p:nvSpPr>
          <p:cNvPr id="2" name="TextBox 1"/>
          <p:cNvSpPr txBox="1"/>
          <p:nvPr/>
        </p:nvSpPr>
        <p:spPr>
          <a:xfrm>
            <a:off x="407570" y="5531369"/>
            <a:ext cx="7522227" cy="646331"/>
          </a:xfrm>
          <a:prstGeom prst="rect">
            <a:avLst/>
          </a:prstGeom>
          <a:noFill/>
        </p:spPr>
        <p:txBody>
          <a:bodyPr wrap="square" rtlCol="0">
            <a:spAutoFit/>
          </a:bodyPr>
          <a:lstStyle/>
          <a:p>
            <a:r>
              <a:rPr lang="en-US" sz="1800" dirty="0" smtClean="0"/>
              <a:t>Shapes </a:t>
            </a:r>
            <a:r>
              <a:rPr lang="en-US" sz="1800" dirty="0"/>
              <a:t>of countries are fairly accurate, direction is consistent</a:t>
            </a:r>
          </a:p>
          <a:p>
            <a:r>
              <a:rPr lang="en-US" sz="1800" dirty="0"/>
              <a:t>Greatly distorted toward poles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447800" y="981075"/>
            <a:ext cx="6172200" cy="130968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Everything we do on a daily basis involves geography!</a:t>
            </a:r>
            <a:r>
              <a:rPr lang="en-US" sz="2900" b="1" i="0" u="none" strike="noStrike" cap="none">
                <a:solidFill>
                  <a:schemeClr val="dk1"/>
                </a:solidFill>
                <a:latin typeface="Arial"/>
                <a:ea typeface="Arial"/>
                <a:cs typeface="Arial"/>
                <a:sym typeface="Arial"/>
              </a:rPr>
              <a:t/>
            </a:r>
            <a:br>
              <a:rPr lang="en-US" sz="2900" b="1" i="0" u="none" strike="noStrike" cap="none">
                <a:solidFill>
                  <a:schemeClr val="dk1"/>
                </a:solidFill>
                <a:latin typeface="Arial"/>
                <a:ea typeface="Arial"/>
                <a:cs typeface="Arial"/>
                <a:sym typeface="Arial"/>
              </a:rPr>
            </a:br>
            <a:endParaRPr/>
          </a:p>
        </p:txBody>
      </p:sp>
      <p:sp>
        <p:nvSpPr>
          <p:cNvPr id="80" name="Google Shape;80;p16"/>
          <p:cNvSpPr txBox="1">
            <a:spLocks noGrp="1"/>
          </p:cNvSpPr>
          <p:nvPr>
            <p:ph type="body" idx="1"/>
          </p:nvPr>
        </p:nvSpPr>
        <p:spPr>
          <a:xfrm>
            <a:off x="2019300" y="2057400"/>
            <a:ext cx="5029200" cy="3875087"/>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3100"/>
              <a:buFont typeface="Arial"/>
              <a:buChar char="–"/>
            </a:pPr>
            <a:r>
              <a:rPr lang="en-US" sz="3100" b="0" i="0" u="none" strike="noStrike" cap="none">
                <a:solidFill>
                  <a:schemeClr val="dk1"/>
                </a:solidFill>
                <a:latin typeface="Arial"/>
                <a:ea typeface="Arial"/>
                <a:cs typeface="Arial"/>
                <a:sym typeface="Arial"/>
              </a:rPr>
              <a:t>Foods we eat</a:t>
            </a:r>
            <a:endParaRPr/>
          </a:p>
          <a:p>
            <a:pPr marL="742950" marR="0" lvl="1" indent="-285750" algn="l" rtl="0">
              <a:lnSpc>
                <a:spcPct val="80000"/>
              </a:lnSpc>
              <a:spcBef>
                <a:spcPts val="620"/>
              </a:spcBef>
              <a:spcAft>
                <a:spcPts val="0"/>
              </a:spcAft>
              <a:buClr>
                <a:schemeClr val="dk1"/>
              </a:buClr>
              <a:buSzPts val="3100"/>
              <a:buFont typeface="Arial"/>
              <a:buChar char="–"/>
            </a:pPr>
            <a:r>
              <a:rPr lang="en-US" sz="3100" b="0" i="0" u="none" strike="noStrike" cap="none">
                <a:solidFill>
                  <a:schemeClr val="dk1"/>
                </a:solidFill>
                <a:latin typeface="Arial"/>
                <a:ea typeface="Arial"/>
                <a:cs typeface="Arial"/>
                <a:sym typeface="Arial"/>
              </a:rPr>
              <a:t>Clothes we wear</a:t>
            </a:r>
            <a:endParaRPr/>
          </a:p>
          <a:p>
            <a:pPr marL="742950" marR="0" lvl="1" indent="-285750" algn="l" rtl="0">
              <a:lnSpc>
                <a:spcPct val="80000"/>
              </a:lnSpc>
              <a:spcBef>
                <a:spcPts val="620"/>
              </a:spcBef>
              <a:spcAft>
                <a:spcPts val="0"/>
              </a:spcAft>
              <a:buClr>
                <a:schemeClr val="dk1"/>
              </a:buClr>
              <a:buSzPts val="3100"/>
              <a:buFont typeface="Arial"/>
              <a:buChar char="–"/>
            </a:pPr>
            <a:r>
              <a:rPr lang="en-US" sz="3100" b="0" i="0" u="none" strike="noStrike" cap="none">
                <a:solidFill>
                  <a:schemeClr val="dk1"/>
                </a:solidFill>
                <a:latin typeface="Arial"/>
                <a:ea typeface="Arial"/>
                <a:cs typeface="Arial"/>
                <a:sym typeface="Arial"/>
              </a:rPr>
              <a:t>Activities we enjoy</a:t>
            </a:r>
            <a:endParaRPr/>
          </a:p>
          <a:p>
            <a:pPr marL="742950" marR="0" lvl="1" indent="-285750" algn="l" rtl="0">
              <a:lnSpc>
                <a:spcPct val="80000"/>
              </a:lnSpc>
              <a:spcBef>
                <a:spcPts val="620"/>
              </a:spcBef>
              <a:spcAft>
                <a:spcPts val="0"/>
              </a:spcAft>
              <a:buClr>
                <a:schemeClr val="dk1"/>
              </a:buClr>
              <a:buSzPts val="3100"/>
              <a:buFont typeface="Arial"/>
              <a:buChar char="–"/>
            </a:pPr>
            <a:r>
              <a:rPr lang="en-US" sz="3100" b="0" i="0" u="none" strike="noStrike" cap="none">
                <a:solidFill>
                  <a:schemeClr val="dk1"/>
                </a:solidFill>
                <a:latin typeface="Arial"/>
                <a:ea typeface="Arial"/>
                <a:cs typeface="Arial"/>
                <a:sym typeface="Arial"/>
              </a:rPr>
              <a:t>Schools we attend</a:t>
            </a:r>
            <a:endParaRPr/>
          </a:p>
          <a:p>
            <a:pPr marL="742950" marR="0" lvl="1" indent="-285750" algn="l" rtl="0">
              <a:lnSpc>
                <a:spcPct val="80000"/>
              </a:lnSpc>
              <a:spcBef>
                <a:spcPts val="620"/>
              </a:spcBef>
              <a:spcAft>
                <a:spcPts val="0"/>
              </a:spcAft>
              <a:buClr>
                <a:schemeClr val="dk1"/>
              </a:buClr>
              <a:buSzPts val="3100"/>
              <a:buFont typeface="Arial"/>
              <a:buChar char="–"/>
            </a:pPr>
            <a:r>
              <a:rPr lang="en-US" sz="3100" b="0" i="0" u="none" strike="noStrike" cap="none">
                <a:solidFill>
                  <a:schemeClr val="dk1"/>
                </a:solidFill>
                <a:latin typeface="Arial"/>
                <a:ea typeface="Arial"/>
                <a:cs typeface="Arial"/>
                <a:sym typeface="Arial"/>
              </a:rPr>
              <a:t>Houses we live in</a:t>
            </a:r>
            <a:endParaRPr/>
          </a:p>
          <a:p>
            <a:pPr marL="742950" marR="0" lvl="1" indent="-285750" algn="l" rtl="0">
              <a:lnSpc>
                <a:spcPct val="80000"/>
              </a:lnSpc>
              <a:spcBef>
                <a:spcPts val="620"/>
              </a:spcBef>
              <a:spcAft>
                <a:spcPts val="0"/>
              </a:spcAft>
              <a:buClr>
                <a:schemeClr val="dk1"/>
              </a:buClr>
              <a:buSzPts val="3100"/>
              <a:buFont typeface="Arial"/>
              <a:buChar char="–"/>
            </a:pPr>
            <a:r>
              <a:rPr lang="en-US" sz="3100" b="0" i="0" u="none" strike="noStrike" cap="none">
                <a:solidFill>
                  <a:schemeClr val="dk1"/>
                </a:solidFill>
                <a:latin typeface="Arial"/>
                <a:ea typeface="Arial"/>
                <a:cs typeface="Arial"/>
                <a:sym typeface="Arial"/>
              </a:rPr>
              <a:t>Jobs we do</a:t>
            </a:r>
            <a:endParaRPr/>
          </a:p>
          <a:p>
            <a:pPr marL="742950" marR="0" lvl="1" indent="-285750" algn="l" rtl="0">
              <a:lnSpc>
                <a:spcPct val="80000"/>
              </a:lnSpc>
              <a:spcBef>
                <a:spcPts val="620"/>
              </a:spcBef>
              <a:spcAft>
                <a:spcPts val="0"/>
              </a:spcAft>
              <a:buClr>
                <a:schemeClr val="dk1"/>
              </a:buClr>
              <a:buSzPts val="3100"/>
              <a:buFont typeface="Arial"/>
              <a:buChar char="–"/>
            </a:pPr>
            <a:r>
              <a:rPr lang="en-US" sz="3100" b="0" i="0" u="none" strike="noStrike" cap="none">
                <a:solidFill>
                  <a:schemeClr val="dk1"/>
                </a:solidFill>
                <a:latin typeface="Arial"/>
                <a:ea typeface="Arial"/>
                <a:cs typeface="Arial"/>
                <a:sym typeface="Arial"/>
              </a:rPr>
              <a:t>Religions we practice</a:t>
            </a:r>
            <a:endParaRPr/>
          </a:p>
          <a:p>
            <a:pPr marL="742950" marR="0" lvl="1" indent="-285750" algn="l" rtl="0">
              <a:lnSpc>
                <a:spcPct val="80000"/>
              </a:lnSpc>
              <a:spcBef>
                <a:spcPts val="620"/>
              </a:spcBef>
              <a:spcAft>
                <a:spcPts val="0"/>
              </a:spcAft>
              <a:buClr>
                <a:schemeClr val="dk1"/>
              </a:buClr>
              <a:buSzPts val="3100"/>
              <a:buFont typeface="Arial"/>
              <a:buChar char="–"/>
            </a:pPr>
            <a:r>
              <a:rPr lang="en-US" sz="3100" b="0" i="0" u="none" strike="noStrike" cap="none">
                <a:solidFill>
                  <a:schemeClr val="dk1"/>
                </a:solidFill>
                <a:latin typeface="Arial"/>
                <a:ea typeface="Arial"/>
                <a:cs typeface="Arial"/>
                <a:sym typeface="Arial"/>
              </a:rPr>
              <a:t>Languages we speak</a:t>
            </a:r>
            <a:endParaRPr/>
          </a:p>
          <a:p>
            <a:pPr marL="342900" marR="0" lvl="0" indent="-146050" algn="l" rtl="0">
              <a:spcBef>
                <a:spcPts val="620"/>
              </a:spcBef>
              <a:spcAft>
                <a:spcPts val="0"/>
              </a:spcAft>
              <a:buClr>
                <a:schemeClr val="dk1"/>
              </a:buClr>
              <a:buSzPts val="3100"/>
              <a:buFont typeface="Arial"/>
              <a:buNone/>
            </a:pPr>
            <a:endParaRPr sz="31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Robinson Projection</a:t>
            </a:r>
            <a:endParaRPr dirty="0"/>
          </a:p>
        </p:txBody>
      </p:sp>
      <p:pic>
        <p:nvPicPr>
          <p:cNvPr id="278" name="Google Shape;278;p44" descr="world-robinson-projection-map.gif"/>
          <p:cNvPicPr preferRelativeResize="0">
            <a:picLocks noGrp="1"/>
          </p:cNvPicPr>
          <p:nvPr>
            <p:ph type="body" idx="1"/>
          </p:nvPr>
        </p:nvPicPr>
        <p:blipFill rotWithShape="1">
          <a:blip r:embed="rId3">
            <a:alphaModFix/>
          </a:blip>
          <a:srcRect/>
          <a:stretch/>
        </p:blipFill>
        <p:spPr>
          <a:xfrm>
            <a:off x="787921" y="884654"/>
            <a:ext cx="6527280" cy="3717327"/>
          </a:xfrm>
          <a:prstGeom prst="rect">
            <a:avLst/>
          </a:prstGeom>
          <a:noFill/>
          <a:ln>
            <a:noFill/>
          </a:ln>
        </p:spPr>
      </p:pic>
      <p:sp>
        <p:nvSpPr>
          <p:cNvPr id="2" name="TextBox 1"/>
          <p:cNvSpPr txBox="1"/>
          <p:nvPr/>
        </p:nvSpPr>
        <p:spPr>
          <a:xfrm>
            <a:off x="629587" y="4841823"/>
            <a:ext cx="7135318" cy="707886"/>
          </a:xfrm>
          <a:prstGeom prst="rect">
            <a:avLst/>
          </a:prstGeom>
          <a:noFill/>
        </p:spPr>
        <p:txBody>
          <a:bodyPr wrap="square" rtlCol="0">
            <a:spAutoFit/>
          </a:bodyPr>
          <a:lstStyle/>
          <a:p>
            <a:r>
              <a:rPr lang="en-US" sz="2000" dirty="0" smtClean="0"/>
              <a:t>Allocates </a:t>
            </a:r>
            <a:r>
              <a:rPr lang="en-US" sz="2000" dirty="0"/>
              <a:t>space to oceans</a:t>
            </a:r>
          </a:p>
          <a:p>
            <a:r>
              <a:rPr lang="en-US" sz="2000" dirty="0"/>
              <a:t>Land areas appear much smaller than they actually are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Peters Projection</a:t>
            </a:r>
            <a:endParaRPr dirty="0"/>
          </a:p>
        </p:txBody>
      </p:sp>
      <p:pic>
        <p:nvPicPr>
          <p:cNvPr id="284" name="Google Shape;284;p45"/>
          <p:cNvPicPr preferRelativeResize="0">
            <a:picLocks noGrp="1"/>
          </p:cNvPicPr>
          <p:nvPr>
            <p:ph type="body" idx="1"/>
          </p:nvPr>
        </p:nvPicPr>
        <p:blipFill rotWithShape="1">
          <a:blip r:embed="rId3">
            <a:alphaModFix/>
          </a:blip>
          <a:srcRect/>
          <a:stretch/>
        </p:blipFill>
        <p:spPr>
          <a:xfrm>
            <a:off x="838201" y="1219200"/>
            <a:ext cx="6836764" cy="3907436"/>
          </a:xfrm>
          <a:prstGeom prst="rect">
            <a:avLst/>
          </a:prstGeom>
          <a:noFill/>
          <a:ln>
            <a:noFill/>
          </a:ln>
        </p:spPr>
      </p:pic>
      <p:sp>
        <p:nvSpPr>
          <p:cNvPr id="2" name="TextBox 1"/>
          <p:cNvSpPr txBox="1"/>
          <p:nvPr/>
        </p:nvSpPr>
        <p:spPr>
          <a:xfrm>
            <a:off x="779488" y="5321507"/>
            <a:ext cx="7420131" cy="523220"/>
          </a:xfrm>
          <a:prstGeom prst="rect">
            <a:avLst/>
          </a:prstGeom>
          <a:noFill/>
        </p:spPr>
        <p:txBody>
          <a:bodyPr wrap="square" rtlCol="0">
            <a:spAutoFit/>
          </a:bodyPr>
          <a:lstStyle/>
          <a:p>
            <a:r>
              <a:rPr lang="en-US" dirty="0" smtClean="0"/>
              <a:t>“</a:t>
            </a:r>
            <a:r>
              <a:rPr lang="en-US" dirty="0"/>
              <a:t>Equal area” map – all countries are the correct size</a:t>
            </a:r>
          </a:p>
          <a:p>
            <a:r>
              <a:rPr lang="en-US" dirty="0"/>
              <a:t>Shape is greatly distorted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title"/>
          </p:nvPr>
        </p:nvSpPr>
        <p:spPr>
          <a:xfrm>
            <a:off x="0" y="-9525"/>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Peters compared to Mercator</a:t>
            </a:r>
            <a:endParaRPr dirty="0"/>
          </a:p>
        </p:txBody>
      </p:sp>
      <p:pic>
        <p:nvPicPr>
          <p:cNvPr id="290" name="Google Shape;290;p46" descr="peters-projection-comparison-world-map.jpg"/>
          <p:cNvPicPr preferRelativeResize="0">
            <a:picLocks noGrp="1"/>
          </p:cNvPicPr>
          <p:nvPr>
            <p:ph type="body" idx="1"/>
          </p:nvPr>
        </p:nvPicPr>
        <p:blipFill rotWithShape="1">
          <a:blip r:embed="rId3">
            <a:alphaModFix/>
          </a:blip>
          <a:srcRect/>
          <a:stretch/>
        </p:blipFill>
        <p:spPr>
          <a:xfrm>
            <a:off x="468312" y="1141412"/>
            <a:ext cx="8023225" cy="51069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7"/>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spcBef>
                <a:spcPts val="0"/>
              </a:spcBef>
              <a:spcAft>
                <a:spcPts val="0"/>
              </a:spcAft>
              <a:buNone/>
            </a:pPr>
            <a:endParaRPr sz="3200" b="1" i="0" u="none" strike="noStrike" cap="none" dirty="0">
              <a:solidFill>
                <a:schemeClr val="lt1"/>
              </a:solidFill>
              <a:latin typeface="Arial"/>
              <a:ea typeface="Arial"/>
              <a:cs typeface="Arial"/>
              <a:sym typeface="Arial"/>
            </a:endParaRPr>
          </a:p>
        </p:txBody>
      </p:sp>
      <p:sp>
        <p:nvSpPr>
          <p:cNvPr id="296" name="Google Shape;296;p47"/>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noAutofit/>
          </a:bodyPr>
          <a:lstStyle/>
          <a:p>
            <a:pPr marL="342900" lvl="0" indent="-342900" algn="l" rtl="0">
              <a:spcBef>
                <a:spcPts val="640"/>
              </a:spcBef>
              <a:spcAft>
                <a:spcPts val="0"/>
              </a:spcAft>
              <a:buClr>
                <a:schemeClr val="dk1"/>
              </a:buClr>
              <a:buSzPts val="3200"/>
              <a:buFont typeface="Arial"/>
              <a:buChar char="•"/>
            </a:pPr>
            <a:r>
              <a:rPr lang="en-US" dirty="0"/>
              <a:t>Discussion Question: </a:t>
            </a:r>
            <a:endParaRPr dirty="0"/>
          </a:p>
          <a:p>
            <a:pPr marL="342900" lvl="0" indent="0" algn="l" rtl="0">
              <a:spcBef>
                <a:spcPts val="640"/>
              </a:spcBef>
              <a:spcAft>
                <a:spcPts val="0"/>
              </a:spcAft>
              <a:buNone/>
            </a:pPr>
            <a:r>
              <a:rPr lang="en-US" u="sng" dirty="0"/>
              <a:t>Should maps be accurate in the way they project information? </a:t>
            </a:r>
            <a:endParaRPr u="sng" dirty="0"/>
          </a:p>
          <a:p>
            <a:pPr marL="342900" lvl="0" indent="0" algn="l" rtl="0">
              <a:spcBef>
                <a:spcPts val="640"/>
              </a:spcBef>
              <a:spcAft>
                <a:spcPts val="0"/>
              </a:spcAft>
              <a:buNone/>
            </a:pPr>
            <a:endParaRPr u="sng" dirty="0"/>
          </a:p>
          <a:p>
            <a:pPr marL="342900" marR="0" lvl="0" indent="0" algn="l" rtl="0">
              <a:lnSpc>
                <a:spcPct val="100000"/>
              </a:lnSpc>
              <a:spcBef>
                <a:spcPts val="0"/>
              </a:spcBef>
              <a:spcAft>
                <a:spcPts val="0"/>
              </a:spcAft>
              <a:buNone/>
            </a:pPr>
            <a:endParaRPr dirty="0"/>
          </a:p>
          <a:p>
            <a:pPr marL="342900" marR="0" lvl="0" indent="-342900" algn="l" rtl="0">
              <a:lnSpc>
                <a:spcPct val="100000"/>
              </a:lnSpc>
              <a:spcBef>
                <a:spcPts val="0"/>
              </a:spcBef>
              <a:spcAft>
                <a:spcPts val="0"/>
              </a:spcAft>
              <a:buClr>
                <a:schemeClr val="dk1"/>
              </a:buClr>
              <a:buSzPts val="3200"/>
              <a:buFont typeface="Arial"/>
              <a:buChar char="•"/>
            </a:pPr>
            <a:r>
              <a:rPr lang="en-US" sz="3200" b="0" i="0" u="sng" dirty="0">
                <a:solidFill>
                  <a:schemeClr val="hlink"/>
                </a:solidFill>
                <a:latin typeface="Arial"/>
                <a:ea typeface="Arial"/>
                <a:cs typeface="Arial"/>
                <a:sym typeface="Arial"/>
                <a:hlinkClick r:id="rId3"/>
              </a:rPr>
              <a:t>Maps that prove you don’t really know Earth</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sng" dirty="0">
                <a:solidFill>
                  <a:schemeClr val="hlink"/>
                </a:solidFill>
                <a:latin typeface="Arial"/>
                <a:ea typeface="Arial"/>
                <a:cs typeface="Arial"/>
                <a:sym typeface="Arial"/>
                <a:hlinkClick r:id="rId4"/>
              </a:rPr>
              <a:t>West Wing – Peters Projection</a:t>
            </a:r>
            <a:endParaRPr dirty="0"/>
          </a:p>
          <a:p>
            <a:pPr marL="0" marR="0" lvl="0" indent="0" algn="l" rtl="0">
              <a:lnSpc>
                <a:spcPct val="100000"/>
              </a:lnSpc>
              <a:spcBef>
                <a:spcPts val="640"/>
              </a:spcBef>
              <a:spcAft>
                <a:spcPts val="0"/>
              </a:spcAft>
              <a:buNone/>
            </a:pPr>
            <a:endParaRPr dirty="0"/>
          </a:p>
          <a:p>
            <a:pPr marL="0" marR="0" lvl="0" indent="0" algn="l" rtl="0">
              <a:lnSpc>
                <a:spcPct val="100000"/>
              </a:lnSpc>
              <a:spcBef>
                <a:spcPts val="640"/>
              </a:spcBef>
              <a:spcAft>
                <a:spcPts val="0"/>
              </a:spcAft>
              <a:buNone/>
            </a:pPr>
            <a:endParaRPr dirty="0"/>
          </a:p>
        </p:txBody>
      </p:sp>
      <p:pic>
        <p:nvPicPr>
          <p:cNvPr id="297" name="Google Shape;297;p47" descr="This timer counts down silently until it reaches 0:00, then a police siren sounds to alert you that time is up." title="3 Minute Timer">
            <a:hlinkClick r:id="rId5"/>
          </p:cNvPr>
          <p:cNvPicPr preferRelativeResize="0"/>
          <p:nvPr/>
        </p:nvPicPr>
        <p:blipFill>
          <a:blip r:embed="rId6">
            <a:alphaModFix/>
          </a:blip>
          <a:stretch>
            <a:fillRect/>
          </a:stretch>
        </p:blipFill>
        <p:spPr>
          <a:xfrm>
            <a:off x="5822650" y="2519650"/>
            <a:ext cx="1599925" cy="1199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Key Issues For Chapter 1</a:t>
            </a:r>
            <a:endParaRPr dirty="0"/>
          </a:p>
        </p:txBody>
      </p:sp>
      <p:sp>
        <p:nvSpPr>
          <p:cNvPr id="86" name="Google Shape;86;p17"/>
          <p:cNvSpPr txBox="1">
            <a:spLocks noGrp="1"/>
          </p:cNvSpPr>
          <p:nvPr>
            <p:ph type="body" idx="1"/>
          </p:nvPr>
        </p:nvSpPr>
        <p:spPr>
          <a:xfrm>
            <a:off x="533400" y="1219200"/>
            <a:ext cx="8305800" cy="3430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1. How do geographers </a:t>
            </a:r>
            <a:r>
              <a:rPr lang="en-US" sz="2800" b="0" i="0" u="sng" dirty="0">
                <a:solidFill>
                  <a:schemeClr val="dk1"/>
                </a:solidFill>
                <a:latin typeface="Arial"/>
                <a:ea typeface="Arial"/>
                <a:cs typeface="Arial"/>
                <a:sym typeface="Arial"/>
              </a:rPr>
              <a:t>describe where things are</a:t>
            </a:r>
            <a:r>
              <a:rPr lang="en-US" sz="2800" b="0" i="0" u="none" dirty="0">
                <a:solidFill>
                  <a:schemeClr val="dk1"/>
                </a:solidFill>
                <a:latin typeface="Arial"/>
                <a:ea typeface="Arial"/>
                <a:cs typeface="Arial"/>
                <a:sym typeface="Arial"/>
              </a:rPr>
              <a:t>?</a:t>
            </a:r>
            <a:endParaRPr dirty="0"/>
          </a:p>
          <a:p>
            <a:pPr marL="0" marR="0" lvl="0" indent="0" algn="l" rtl="0">
              <a:lnSpc>
                <a:spcPct val="100000"/>
              </a:lnSpc>
              <a:spcBef>
                <a:spcPts val="56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2. Why is each point on Earth </a:t>
            </a:r>
            <a:r>
              <a:rPr lang="en-US" sz="2800" b="0" i="0" u="sng" dirty="0">
                <a:solidFill>
                  <a:schemeClr val="dk1"/>
                </a:solidFill>
                <a:latin typeface="Arial"/>
                <a:ea typeface="Arial"/>
                <a:cs typeface="Arial"/>
                <a:sym typeface="Arial"/>
              </a:rPr>
              <a:t>unique</a:t>
            </a:r>
            <a:r>
              <a:rPr lang="en-US" sz="2800" b="0" i="0" u="none" dirty="0">
                <a:solidFill>
                  <a:schemeClr val="dk1"/>
                </a:solidFill>
                <a:latin typeface="Arial"/>
                <a:ea typeface="Arial"/>
                <a:cs typeface="Arial"/>
                <a:sym typeface="Arial"/>
              </a:rPr>
              <a:t>?</a:t>
            </a:r>
            <a:endParaRPr dirty="0"/>
          </a:p>
          <a:p>
            <a:pPr marL="0" marR="0" lvl="0" indent="0" algn="l" rtl="0">
              <a:lnSpc>
                <a:spcPct val="100000"/>
              </a:lnSpc>
              <a:spcBef>
                <a:spcPts val="56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3. Why are </a:t>
            </a:r>
            <a:r>
              <a:rPr lang="en-US" sz="2800" b="0" i="0" u="sng" dirty="0">
                <a:solidFill>
                  <a:schemeClr val="dk1"/>
                </a:solidFill>
                <a:latin typeface="Arial"/>
                <a:ea typeface="Arial"/>
                <a:cs typeface="Arial"/>
                <a:sym typeface="Arial"/>
              </a:rPr>
              <a:t>different</a:t>
            </a:r>
            <a:r>
              <a:rPr lang="en-US" sz="2800" b="0" i="0" u="none" dirty="0">
                <a:solidFill>
                  <a:schemeClr val="dk1"/>
                </a:solidFill>
                <a:latin typeface="Arial"/>
                <a:ea typeface="Arial"/>
                <a:cs typeface="Arial"/>
                <a:sym typeface="Arial"/>
              </a:rPr>
              <a:t> places </a:t>
            </a:r>
            <a:r>
              <a:rPr lang="en-US" sz="2800" b="0" i="0" u="sng" dirty="0">
                <a:solidFill>
                  <a:schemeClr val="dk1"/>
                </a:solidFill>
                <a:latin typeface="Arial"/>
                <a:ea typeface="Arial"/>
                <a:cs typeface="Arial"/>
                <a:sym typeface="Arial"/>
              </a:rPr>
              <a:t>similar</a:t>
            </a:r>
            <a:r>
              <a:rPr lang="en-US" sz="2800" b="0" i="0" u="none" dirty="0">
                <a:solidFill>
                  <a:schemeClr val="dk1"/>
                </a:solidFill>
                <a:latin typeface="Arial"/>
                <a:ea typeface="Arial"/>
                <a:cs typeface="Arial"/>
                <a:sym typeface="Arial"/>
              </a:rPr>
              <a:t>?</a:t>
            </a:r>
            <a:endParaRPr dirty="0"/>
          </a:p>
          <a:p>
            <a:pPr marL="0" marR="0" lvl="0" indent="0" algn="l" rtl="0">
              <a:lnSpc>
                <a:spcPct val="100000"/>
              </a:lnSpc>
              <a:spcBef>
                <a:spcPts val="56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4. Why are some human actions not </a:t>
            </a:r>
            <a:r>
              <a:rPr lang="en-US" sz="2800" b="0" i="0" u="sng" dirty="0">
                <a:solidFill>
                  <a:schemeClr val="dk1"/>
                </a:solidFill>
                <a:latin typeface="Arial"/>
                <a:ea typeface="Arial"/>
                <a:cs typeface="Arial"/>
                <a:sym typeface="Arial"/>
              </a:rPr>
              <a:t>sustainable</a:t>
            </a:r>
            <a:r>
              <a:rPr lang="en-US" sz="2800" b="0" i="0" u="none" dirty="0">
                <a:solidFill>
                  <a:schemeClr val="dk1"/>
                </a:solidFill>
                <a:latin typeface="Arial"/>
                <a:ea typeface="Arial"/>
                <a:cs typeface="Arial"/>
                <a:sym typeface="Arial"/>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85800" y="1600200"/>
            <a:ext cx="7772400" cy="255428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rgbClr val="ED6B06"/>
              </a:buClr>
              <a:buSzPts val="4000"/>
              <a:buFont typeface="Arial"/>
              <a:buNone/>
            </a:pPr>
            <a:r>
              <a:rPr lang="en-US" sz="4000" b="1" i="0" u="none" strike="noStrike" cap="none" dirty="0">
                <a:solidFill>
                  <a:srgbClr val="ED6B06"/>
                </a:solidFill>
                <a:latin typeface="Arial"/>
                <a:ea typeface="Arial"/>
                <a:cs typeface="Arial"/>
                <a:sym typeface="Arial"/>
              </a:rPr>
              <a:t>KEY ISSUE 1: </a:t>
            </a:r>
            <a:br>
              <a:rPr lang="en-US" sz="4000" b="1" i="0" u="none" strike="noStrike" cap="none" dirty="0">
                <a:solidFill>
                  <a:srgbClr val="ED6B06"/>
                </a:solidFill>
                <a:latin typeface="Arial"/>
                <a:ea typeface="Arial"/>
                <a:cs typeface="Arial"/>
                <a:sym typeface="Arial"/>
              </a:rPr>
            </a:br>
            <a:r>
              <a:rPr lang="en-US" sz="4000" b="1" i="0" u="none" strike="noStrike" cap="none" dirty="0">
                <a:solidFill>
                  <a:srgbClr val="ED6B06"/>
                </a:solidFill>
                <a:latin typeface="Arial"/>
                <a:ea typeface="Arial"/>
                <a:cs typeface="Arial"/>
                <a:sym typeface="Arial"/>
              </a:rPr>
              <a:t>Essential Question</a:t>
            </a:r>
            <a:r>
              <a:rPr lang="en-US" dirty="0"/>
              <a:t>: </a:t>
            </a:r>
            <a:r>
              <a:rPr lang="en-US" sz="4000" b="1" i="0" u="none" strike="noStrike" cap="none" dirty="0">
                <a:solidFill>
                  <a:srgbClr val="ED6B06"/>
                </a:solidFill>
                <a:latin typeface="Arial"/>
                <a:ea typeface="Arial"/>
                <a:cs typeface="Arial"/>
                <a:sym typeface="Arial"/>
              </a:rPr>
              <a:t>HOW DO GEOGRAPHERS DESCRIBE WHERE THINGS ARE?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0" y="0"/>
            <a:ext cx="9144000" cy="1077912"/>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dirty="0">
                <a:solidFill>
                  <a:schemeClr val="lt1"/>
                </a:solidFill>
                <a:latin typeface="Arial"/>
                <a:ea typeface="Arial"/>
                <a:cs typeface="Arial"/>
                <a:sym typeface="Arial"/>
              </a:rPr>
              <a:t>How Do Geographers Describe Where Things Are?</a:t>
            </a:r>
            <a:endParaRPr dirty="0"/>
          </a:p>
        </p:txBody>
      </p:sp>
      <p:sp>
        <p:nvSpPr>
          <p:cNvPr id="97" name="Google Shape;97;p19"/>
          <p:cNvSpPr txBox="1">
            <a:spLocks noGrp="1"/>
          </p:cNvSpPr>
          <p:nvPr>
            <p:ph type="body" idx="4294967295"/>
          </p:nvPr>
        </p:nvSpPr>
        <p:spPr>
          <a:xfrm>
            <a:off x="381000" y="1141412"/>
            <a:ext cx="8229600" cy="5106987"/>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2600"/>
              <a:buFont typeface="Arial"/>
              <a:buChar char="•"/>
            </a:pPr>
            <a:r>
              <a:rPr lang="en-US" sz="2600" dirty="0"/>
              <a:t>The word geography was invented by the ancient Greek scholar Eratosthenes.</a:t>
            </a:r>
            <a:endParaRPr sz="2600" dirty="0"/>
          </a:p>
          <a:p>
            <a:pPr marL="342900" marR="0" lvl="0" indent="-330200" algn="l" rtl="0">
              <a:lnSpc>
                <a:spcPct val="100000"/>
              </a:lnSpc>
              <a:spcBef>
                <a:spcPts val="0"/>
              </a:spcBef>
              <a:spcAft>
                <a:spcPts val="0"/>
              </a:spcAft>
              <a:buClr>
                <a:schemeClr val="dk1"/>
              </a:buClr>
              <a:buSzPts val="2600"/>
              <a:buFont typeface="Arial"/>
              <a:buChar char="•"/>
            </a:pPr>
            <a:r>
              <a:rPr lang="en-US" sz="2600" b="1" i="0" u="sng" strike="noStrike" cap="none" dirty="0">
                <a:solidFill>
                  <a:schemeClr val="dk1"/>
                </a:solidFill>
                <a:latin typeface="Arial"/>
                <a:ea typeface="Arial"/>
                <a:cs typeface="Arial"/>
                <a:sym typeface="Arial"/>
              </a:rPr>
              <a:t>Geography</a:t>
            </a:r>
            <a:r>
              <a:rPr lang="en-US" sz="2600" b="0" i="0" u="none" strike="noStrike" cap="none" dirty="0">
                <a:solidFill>
                  <a:schemeClr val="dk1"/>
                </a:solidFill>
                <a:latin typeface="Arial"/>
                <a:ea typeface="Arial"/>
                <a:cs typeface="Arial"/>
                <a:sym typeface="Arial"/>
              </a:rPr>
              <a:t> is the study of where things are found on Earth’s surface and the reasons for the locations.</a:t>
            </a:r>
            <a:endParaRPr sz="2600" dirty="0"/>
          </a:p>
          <a:p>
            <a:pPr marL="342900" marR="0" lvl="0" indent="-330200" algn="l" rtl="0">
              <a:lnSpc>
                <a:spcPct val="100000"/>
              </a:lnSpc>
              <a:spcBef>
                <a:spcPts val="560"/>
              </a:spcBef>
              <a:spcAft>
                <a:spcPts val="0"/>
              </a:spcAft>
              <a:buClr>
                <a:schemeClr val="dk1"/>
              </a:buClr>
              <a:buSzPts val="2600"/>
              <a:buFont typeface="Arial"/>
              <a:buChar char="•"/>
            </a:pPr>
            <a:r>
              <a:rPr lang="en-US" sz="2600" b="1" i="0" u="none" strike="noStrike" cap="none" dirty="0">
                <a:solidFill>
                  <a:schemeClr val="dk1"/>
                </a:solidFill>
              </a:rPr>
              <a:t>Human geographers ask two simple questions…</a:t>
            </a:r>
            <a:endParaRPr sz="2600" b="1" dirty="0"/>
          </a:p>
          <a:p>
            <a:pPr marL="971550" marR="0" lvl="1" indent="-501650" algn="l" rtl="0">
              <a:lnSpc>
                <a:spcPct val="100000"/>
              </a:lnSpc>
              <a:spcBef>
                <a:spcPts val="560"/>
              </a:spcBef>
              <a:spcAft>
                <a:spcPts val="0"/>
              </a:spcAft>
              <a:buClr>
                <a:schemeClr val="dk1"/>
              </a:buClr>
              <a:buSzPts val="2600"/>
              <a:buFont typeface="Arial"/>
              <a:buAutoNum type="arabicPeriod"/>
            </a:pPr>
            <a:r>
              <a:rPr lang="en-US" sz="2600" b="0" i="0" u="sng" strike="noStrike" cap="none" dirty="0">
                <a:solidFill>
                  <a:schemeClr val="dk1"/>
                </a:solidFill>
                <a:latin typeface="Arial"/>
                <a:ea typeface="Arial"/>
                <a:cs typeface="Arial"/>
                <a:sym typeface="Arial"/>
              </a:rPr>
              <a:t>Where</a:t>
            </a:r>
            <a:r>
              <a:rPr lang="en-US" sz="2600" b="0" i="0" u="none" strike="noStrike" cap="none" dirty="0">
                <a:solidFill>
                  <a:schemeClr val="dk1"/>
                </a:solidFill>
                <a:latin typeface="Arial"/>
                <a:ea typeface="Arial"/>
                <a:cs typeface="Arial"/>
                <a:sym typeface="Arial"/>
              </a:rPr>
              <a:t> are people and activities found on Earth?</a:t>
            </a:r>
            <a:endParaRPr sz="2600" dirty="0"/>
          </a:p>
          <a:p>
            <a:pPr marL="971550" marR="0" lvl="1" indent="-501650" algn="l" rtl="0">
              <a:lnSpc>
                <a:spcPct val="100000"/>
              </a:lnSpc>
              <a:spcBef>
                <a:spcPts val="560"/>
              </a:spcBef>
              <a:spcAft>
                <a:spcPts val="0"/>
              </a:spcAft>
              <a:buClr>
                <a:schemeClr val="dk1"/>
              </a:buClr>
              <a:buSzPts val="2600"/>
              <a:buFont typeface="Arial"/>
              <a:buAutoNum type="arabicPeriod"/>
            </a:pPr>
            <a:r>
              <a:rPr lang="en-US" sz="2600" b="0" i="0" u="sng" strike="noStrike" cap="none" dirty="0">
                <a:solidFill>
                  <a:schemeClr val="dk1"/>
                </a:solidFill>
                <a:latin typeface="Arial"/>
                <a:ea typeface="Arial"/>
                <a:cs typeface="Arial"/>
                <a:sym typeface="Arial"/>
              </a:rPr>
              <a:t>Why</a:t>
            </a:r>
            <a:r>
              <a:rPr lang="en-US" sz="2600" b="0" i="0" u="none" strike="noStrike" cap="none" dirty="0">
                <a:solidFill>
                  <a:schemeClr val="dk1"/>
                </a:solidFill>
                <a:latin typeface="Arial"/>
                <a:ea typeface="Arial"/>
                <a:cs typeface="Arial"/>
                <a:sym typeface="Arial"/>
              </a:rPr>
              <a:t> are they found there?</a:t>
            </a:r>
            <a:endParaRPr sz="2600" b="0" i="0" u="none" strike="noStrike" cap="none" dirty="0">
              <a:solidFill>
                <a:schemeClr val="dk1"/>
              </a:solidFill>
              <a:latin typeface="Arial"/>
              <a:ea typeface="Arial"/>
              <a:cs typeface="Arial"/>
              <a:sym typeface="Arial"/>
            </a:endParaRPr>
          </a:p>
          <a:p>
            <a:pPr marL="342900" marR="0" lvl="0" indent="0" algn="l" rtl="0">
              <a:lnSpc>
                <a:spcPct val="100000"/>
              </a:lnSpc>
              <a:spcBef>
                <a:spcPts val="560"/>
              </a:spcBef>
              <a:spcAft>
                <a:spcPts val="0"/>
              </a:spcAft>
              <a:buNone/>
            </a:pPr>
            <a:endParaRPr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0" y="-92288"/>
            <a:ext cx="91440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Geography</a:t>
            </a:r>
            <a:endParaRPr dirty="0"/>
          </a:p>
        </p:txBody>
      </p:sp>
      <p:sp>
        <p:nvSpPr>
          <p:cNvPr id="104" name="Google Shape;104;p20"/>
          <p:cNvSpPr txBox="1">
            <a:spLocks noGrp="1"/>
          </p:cNvSpPr>
          <p:nvPr>
            <p:ph type="body" idx="1"/>
          </p:nvPr>
        </p:nvSpPr>
        <p:spPr>
          <a:xfrm>
            <a:off x="365125" y="796024"/>
            <a:ext cx="8229600" cy="54522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Char char="•"/>
            </a:pPr>
            <a:r>
              <a:rPr lang="en-US" sz="3000" dirty="0"/>
              <a:t>Shares content with many other sciences. </a:t>
            </a:r>
            <a:endParaRPr sz="3000" dirty="0"/>
          </a:p>
          <a:p>
            <a:pPr marL="457200" lvl="0" indent="0" algn="l" rtl="0">
              <a:spcBef>
                <a:spcPts val="640"/>
              </a:spcBef>
              <a:spcAft>
                <a:spcPts val="0"/>
              </a:spcAft>
              <a:buNone/>
            </a:pPr>
            <a:r>
              <a:rPr lang="en-US" sz="3000" dirty="0"/>
              <a:t>( Climatologists, botanists, economists, sociologists) </a:t>
            </a:r>
            <a:endParaRPr sz="3000" dirty="0"/>
          </a:p>
          <a:p>
            <a:pPr marL="457200" lvl="0" indent="-419100" algn="l" rtl="0">
              <a:spcBef>
                <a:spcPts val="640"/>
              </a:spcBef>
              <a:spcAft>
                <a:spcPts val="0"/>
              </a:spcAft>
              <a:buSzPts val="3000"/>
              <a:buChar char="•"/>
            </a:pPr>
            <a:r>
              <a:rPr lang="en-US" sz="3000" dirty="0"/>
              <a:t>Geography in a sense is a science of synthesis</a:t>
            </a:r>
            <a:endParaRPr sz="3000" dirty="0"/>
          </a:p>
          <a:p>
            <a:pPr marL="457200" lvl="0" indent="-419100" algn="l" rtl="0">
              <a:spcBef>
                <a:spcPts val="0"/>
              </a:spcBef>
              <a:spcAft>
                <a:spcPts val="0"/>
              </a:spcAft>
              <a:buSzPts val="3000"/>
              <a:buChar char="•"/>
            </a:pPr>
            <a:r>
              <a:rPr lang="en-US" sz="3000" b="1" u="sng" dirty="0"/>
              <a:t>Synthesis</a:t>
            </a:r>
            <a:r>
              <a:rPr lang="en-US" sz="3000" dirty="0"/>
              <a:t> is the combination of ideas to form a theory or system. </a:t>
            </a:r>
            <a:endParaRPr sz="3000" dirty="0"/>
          </a:p>
          <a:p>
            <a:pPr marL="457200" lvl="0" indent="-419100" algn="l" rtl="0">
              <a:spcBef>
                <a:spcPts val="0"/>
              </a:spcBef>
              <a:spcAft>
                <a:spcPts val="0"/>
              </a:spcAft>
              <a:buSzPts val="3000"/>
              <a:buChar char="•"/>
            </a:pPr>
            <a:r>
              <a:rPr lang="en-US" sz="3000" dirty="0"/>
              <a:t>What distinguishes geography from all other fields is that it focuses on a particular perspective, or way of looking at things, which leads to a spatial approach. </a:t>
            </a:r>
            <a:endParaRPr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133113"/>
            <a:ext cx="91440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Spatial Approach</a:t>
            </a:r>
            <a:endParaRPr dirty="0"/>
          </a:p>
        </p:txBody>
      </p:sp>
      <p:sp>
        <p:nvSpPr>
          <p:cNvPr id="111" name="Google Shape;111;p21"/>
          <p:cNvSpPr txBox="1">
            <a:spLocks noGrp="1"/>
          </p:cNvSpPr>
          <p:nvPr>
            <p:ph type="body" idx="1"/>
          </p:nvPr>
        </p:nvSpPr>
        <p:spPr>
          <a:xfrm>
            <a:off x="204100" y="909875"/>
            <a:ext cx="5061900" cy="5338500"/>
          </a:xfrm>
          <a:prstGeom prst="rect">
            <a:avLst/>
          </a:prstGeom>
        </p:spPr>
        <p:txBody>
          <a:bodyPr spcFirstLastPara="1" wrap="square" lIns="91425" tIns="45700" rIns="91425" bIns="45700" anchor="t" anchorCtr="0">
            <a:noAutofit/>
          </a:bodyPr>
          <a:lstStyle/>
          <a:p>
            <a:pPr marL="457200" lvl="0" indent="-406400" algn="l" rtl="0">
              <a:spcBef>
                <a:spcPts val="640"/>
              </a:spcBef>
              <a:spcAft>
                <a:spcPts val="0"/>
              </a:spcAft>
              <a:buSzPts val="2800"/>
              <a:buChar char="•"/>
            </a:pPr>
            <a:r>
              <a:rPr lang="en-US" sz="2800" dirty="0"/>
              <a:t>considers arrangements of the subject being studied. </a:t>
            </a:r>
            <a:endParaRPr sz="2800" dirty="0"/>
          </a:p>
          <a:p>
            <a:pPr marL="457200" lvl="0" indent="-406400" algn="l" rtl="0">
              <a:spcBef>
                <a:spcPts val="0"/>
              </a:spcBef>
              <a:spcAft>
                <a:spcPts val="0"/>
              </a:spcAft>
              <a:buSzPts val="2800"/>
              <a:buChar char="•"/>
            </a:pPr>
            <a:r>
              <a:rPr lang="en-US" sz="2800" dirty="0"/>
              <a:t>they consider location, distance, orientation, pattern, and interconnection.</a:t>
            </a:r>
            <a:endParaRPr sz="2800" dirty="0"/>
          </a:p>
          <a:p>
            <a:pPr marL="457200" lvl="0" indent="-406400" algn="l" rtl="0">
              <a:spcBef>
                <a:spcPts val="0"/>
              </a:spcBef>
              <a:spcAft>
                <a:spcPts val="0"/>
              </a:spcAft>
              <a:buSzPts val="2800"/>
              <a:buChar char="•"/>
            </a:pPr>
            <a:r>
              <a:rPr lang="en-US" sz="2800" dirty="0"/>
              <a:t>also looks at elements such as the movement of people and things, changes in places over time, and human perceptions of space and place </a:t>
            </a:r>
            <a:endParaRPr sz="2800" dirty="0"/>
          </a:p>
        </p:txBody>
      </p:sp>
      <p:pic>
        <p:nvPicPr>
          <p:cNvPr id="112" name="Google Shape;112;p21"/>
          <p:cNvPicPr preferRelativeResize="0"/>
          <p:nvPr/>
        </p:nvPicPr>
        <p:blipFill>
          <a:blip r:embed="rId3">
            <a:alphaModFix/>
          </a:blip>
          <a:stretch>
            <a:fillRect/>
          </a:stretch>
        </p:blipFill>
        <p:spPr>
          <a:xfrm>
            <a:off x="5627750" y="1068027"/>
            <a:ext cx="3078100" cy="2014000"/>
          </a:xfrm>
          <a:prstGeom prst="rect">
            <a:avLst/>
          </a:prstGeom>
          <a:noFill/>
          <a:ln>
            <a:noFill/>
          </a:ln>
        </p:spPr>
      </p:pic>
      <p:pic>
        <p:nvPicPr>
          <p:cNvPr id="113" name="Google Shape;113;p21"/>
          <p:cNvPicPr preferRelativeResize="0"/>
          <p:nvPr/>
        </p:nvPicPr>
        <p:blipFill>
          <a:blip r:embed="rId4">
            <a:alphaModFix/>
          </a:blip>
          <a:stretch>
            <a:fillRect/>
          </a:stretch>
        </p:blipFill>
        <p:spPr>
          <a:xfrm>
            <a:off x="5380200" y="3418127"/>
            <a:ext cx="3573205" cy="2144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0" y="-81638"/>
            <a:ext cx="9144000" cy="579300"/>
          </a:xfrm>
          <a:prstGeom prst="rect">
            <a:avLst/>
          </a:prstGeom>
        </p:spPr>
        <p:txBody>
          <a:bodyPr spcFirstLastPara="1" wrap="square" lIns="457200" tIns="45700" rIns="91425" bIns="45700" anchor="t" anchorCtr="0">
            <a:noAutofit/>
          </a:bodyPr>
          <a:lstStyle/>
          <a:p>
            <a:pPr marL="0" lvl="0" indent="0" algn="l" rtl="0">
              <a:spcBef>
                <a:spcPts val="1600"/>
              </a:spcBef>
              <a:spcAft>
                <a:spcPts val="0"/>
              </a:spcAft>
              <a:buNone/>
            </a:pPr>
            <a:r>
              <a:rPr lang="en-US" dirty="0"/>
              <a:t>What’s the point? </a:t>
            </a:r>
            <a:endParaRPr dirty="0"/>
          </a:p>
        </p:txBody>
      </p:sp>
      <p:sp>
        <p:nvSpPr>
          <p:cNvPr id="120" name="Google Shape;120;p22"/>
          <p:cNvSpPr txBox="1">
            <a:spLocks noGrp="1"/>
          </p:cNvSpPr>
          <p:nvPr>
            <p:ph type="body" idx="1"/>
          </p:nvPr>
        </p:nvSpPr>
        <p:spPr>
          <a:xfrm>
            <a:off x="285750" y="828224"/>
            <a:ext cx="8309100" cy="54201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US" dirty="0"/>
              <a:t>Geographers seek out to answer important questions such as;</a:t>
            </a:r>
            <a:endParaRPr dirty="0"/>
          </a:p>
          <a:p>
            <a:pPr marL="457200" lvl="0" indent="-431800" algn="l" rtl="0">
              <a:spcBef>
                <a:spcPts val="0"/>
              </a:spcBef>
              <a:spcAft>
                <a:spcPts val="0"/>
              </a:spcAft>
              <a:buSzPts val="3200"/>
              <a:buAutoNum type="arabicPeriod"/>
            </a:pPr>
            <a:r>
              <a:rPr lang="en-US" dirty="0"/>
              <a:t>Why are things where they are?</a:t>
            </a:r>
            <a:endParaRPr dirty="0"/>
          </a:p>
          <a:p>
            <a:pPr marL="457200" lvl="0" indent="-431800" algn="l" rtl="0">
              <a:spcBef>
                <a:spcPts val="0"/>
              </a:spcBef>
              <a:spcAft>
                <a:spcPts val="0"/>
              </a:spcAft>
              <a:buSzPts val="3200"/>
              <a:buAutoNum type="arabicPeriod"/>
            </a:pPr>
            <a:r>
              <a:rPr lang="en-US" dirty="0"/>
              <a:t>How did things become distributed as they are? </a:t>
            </a:r>
            <a:endParaRPr dirty="0"/>
          </a:p>
          <a:p>
            <a:pPr marL="457200" lvl="0" indent="-431800" algn="l" rtl="0">
              <a:spcBef>
                <a:spcPts val="0"/>
              </a:spcBef>
              <a:spcAft>
                <a:spcPts val="0"/>
              </a:spcAft>
              <a:buSzPts val="3200"/>
              <a:buAutoNum type="arabicPeriod"/>
            </a:pPr>
            <a:r>
              <a:rPr lang="en-US" dirty="0"/>
              <a:t>What is changing the pattern of distribution? </a:t>
            </a:r>
            <a:endParaRPr dirty="0"/>
          </a:p>
          <a:p>
            <a:pPr marL="457200" lvl="0" indent="-431800" algn="l" rtl="0">
              <a:spcBef>
                <a:spcPts val="0"/>
              </a:spcBef>
              <a:spcAft>
                <a:spcPts val="0"/>
              </a:spcAft>
              <a:buSzPts val="3200"/>
              <a:buAutoNum type="arabicPeriod"/>
            </a:pPr>
            <a:r>
              <a:rPr lang="en-US" dirty="0"/>
              <a:t>What are the implications of the spatial distribution for people? </a:t>
            </a:r>
            <a:endParaRPr dirty="0"/>
          </a:p>
        </p:txBody>
      </p:sp>
    </p:spTree>
  </p:cSld>
  <p:clrMapOvr>
    <a:masterClrMapping/>
  </p:clrMapOvr>
</p:sld>
</file>

<file path=ppt/theme/theme1.xml><?xml version="1.0" encoding="utf-8"?>
<a:theme xmlns:a="http://schemas.openxmlformats.org/drawingml/2006/main" name="1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1143</Words>
  <Application>Microsoft Office PowerPoint</Application>
  <PresentationFormat>On-screen Show (4:3)</PresentationFormat>
  <Paragraphs>156</Paragraphs>
  <Slides>33</Slides>
  <Notes>33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33</vt:i4>
      </vt:variant>
    </vt:vector>
  </HeadingPairs>
  <TitlesOfParts>
    <vt:vector size="40" baseType="lpstr">
      <vt:lpstr>Roboto</vt:lpstr>
      <vt:lpstr>Arial</vt:lpstr>
      <vt:lpstr>Arimo</vt:lpstr>
      <vt:lpstr>1_HA5Lect_template</vt:lpstr>
      <vt:lpstr>2_HA5Lect_template</vt:lpstr>
      <vt:lpstr>HA5Lect_template</vt:lpstr>
      <vt:lpstr>4_HA5Lect_template</vt:lpstr>
      <vt:lpstr>Focus Questions 1-1-1/1-1-2</vt:lpstr>
      <vt:lpstr>Warm up Discussion </vt:lpstr>
      <vt:lpstr>Everything we do on a daily basis involves geography! </vt:lpstr>
      <vt:lpstr>Key Issues For Chapter 1</vt:lpstr>
      <vt:lpstr>KEY ISSUE 1:  Essential Question: HOW DO GEOGRAPHERS DESCRIBE WHERE THINGS ARE?</vt:lpstr>
      <vt:lpstr>How Do Geographers Describe Where Things Are?</vt:lpstr>
      <vt:lpstr>Geography</vt:lpstr>
      <vt:lpstr>Spatial Approach</vt:lpstr>
      <vt:lpstr>What’s the point? </vt:lpstr>
      <vt:lpstr>Spatial Approach in Action</vt:lpstr>
      <vt:lpstr>Geography </vt:lpstr>
      <vt:lpstr>Human Geographers </vt:lpstr>
      <vt:lpstr>The tools of Geoprahers: Maps</vt:lpstr>
      <vt:lpstr>Types of Maps</vt:lpstr>
      <vt:lpstr>Examples of Physical and Political Maps </vt:lpstr>
      <vt:lpstr>Cartogram Map</vt:lpstr>
      <vt:lpstr>Cartogram Map</vt:lpstr>
      <vt:lpstr>Choropleth Map</vt:lpstr>
      <vt:lpstr>Choropleth Map</vt:lpstr>
      <vt:lpstr>Dot Density Map </vt:lpstr>
      <vt:lpstr>Dot Density Map</vt:lpstr>
      <vt:lpstr>Graduated Symbol Map </vt:lpstr>
      <vt:lpstr>Graduated Symbol Map</vt:lpstr>
      <vt:lpstr>Isoline Map</vt:lpstr>
      <vt:lpstr>Isoline Map</vt:lpstr>
      <vt:lpstr>Map Scale</vt:lpstr>
      <vt:lpstr>Spatialization of Cancer Rates</vt:lpstr>
      <vt:lpstr>Projection</vt:lpstr>
      <vt:lpstr>Mercator Projection</vt:lpstr>
      <vt:lpstr>Robinson Projection</vt:lpstr>
      <vt:lpstr>Peters Projection</vt:lpstr>
      <vt:lpstr>Peters compared to Mercator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Questions 1-1-1/1-1-2</dc:title>
  <dc:creator>Aparicio, Abraham (aaparicio@psusd.us)</dc:creator>
  <cp:lastModifiedBy>Aparicio, Abraham (aaparicio@psusd.us)</cp:lastModifiedBy>
  <cp:revision>4</cp:revision>
  <dcterms:modified xsi:type="dcterms:W3CDTF">2019-08-12T22:24:09Z</dcterms:modified>
</cp:coreProperties>
</file>