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57" r:id="rId4"/>
    <p:sldId id="260" r:id="rId5"/>
    <p:sldId id="262" r:id="rId6"/>
    <p:sldId id="258" r:id="rId7"/>
    <p:sldId id="259" r:id="rId8"/>
    <p:sldId id="261" r:id="rId9"/>
    <p:sldId id="263"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9/18/2018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9/18/2018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9/18/2018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9/18/2018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9/18/2018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9/18/2018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9/18/2018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229710"/>
            <a:ext cx="8361229" cy="2656970"/>
          </a:xfrm>
        </p:spPr>
        <p:txBody>
          <a:bodyPr/>
          <a:lstStyle/>
          <a:p>
            <a:r>
              <a:rPr lang="en-US" sz="4800" dirty="0"/>
              <a:t>CHAPTER </a:t>
            </a:r>
            <a:r>
              <a:rPr lang="en-US" sz="4800" dirty="0" smtClean="0"/>
              <a:t>2 </a:t>
            </a:r>
            <a:r>
              <a:rPr lang="en-US" sz="4800" dirty="0"/>
              <a:t>- Population </a:t>
            </a:r>
            <a:r>
              <a:rPr lang="en-US" sz="4800" dirty="0" smtClean="0"/>
              <a:t>and Health </a:t>
            </a:r>
            <a:endParaRPr lang="en-US" sz="48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49046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191B0E"/>
                </a:solidFill>
              </a:rPr>
              <a:t>Where is the World’s Population Distributed? </a:t>
            </a:r>
            <a:endParaRPr lang="en-US" dirty="0"/>
          </a:p>
        </p:txBody>
      </p:sp>
      <p:sp>
        <p:nvSpPr>
          <p:cNvPr id="3" name="Content Placeholder 2"/>
          <p:cNvSpPr>
            <a:spLocks noGrp="1"/>
          </p:cNvSpPr>
          <p:nvPr>
            <p:ph sz="half" idx="1"/>
          </p:nvPr>
        </p:nvSpPr>
        <p:spPr>
          <a:xfrm>
            <a:off x="945931" y="1970691"/>
            <a:ext cx="4873455" cy="4319750"/>
          </a:xfrm>
        </p:spPr>
        <p:txBody>
          <a:bodyPr>
            <a:normAutofit fontScale="77500" lnSpcReduction="20000"/>
          </a:bodyPr>
          <a:lstStyle/>
          <a:p>
            <a:r>
              <a:rPr lang="en-US" dirty="0" smtClean="0"/>
              <a:t>HIGH </a:t>
            </a:r>
            <a:r>
              <a:rPr lang="en-US" dirty="0"/>
              <a:t>LANDS</a:t>
            </a:r>
          </a:p>
          <a:p>
            <a:r>
              <a:rPr lang="en-US" dirty="0"/>
              <a:t>The highest mountains in the world are steep, snow covered, and sparsely settled. However, some high-altitude plateaus and mountain regions are more densely populated, especially at low latitudes (near the equator), where agriculture is possible at high elevations.</a:t>
            </a:r>
          </a:p>
          <a:p>
            <a:endParaRPr lang="en-US" dirty="0"/>
          </a:p>
          <a:p>
            <a:r>
              <a:rPr lang="en-US" dirty="0" smtClean="0"/>
              <a:t>DRY </a:t>
            </a:r>
            <a:r>
              <a:rPr lang="en-US" dirty="0"/>
              <a:t>LANDS</a:t>
            </a:r>
          </a:p>
          <a:p>
            <a:r>
              <a:rPr lang="en-US" dirty="0"/>
              <a:t>Areas too dry for farming cover approximately 20 percent of Earth’s land surface. Deserts generally lack sufficient water to grow crops that could feed a large population, although some people survive there by raising animals, such as camels, that are adapted to the climate. Dry lands contain natural resources useful to people–notably, much of the world’s oil reserves.</a:t>
            </a:r>
          </a:p>
          <a:p>
            <a:endParaRPr lang="en-US" dirty="0"/>
          </a:p>
        </p:txBody>
      </p:sp>
      <p:pic>
        <p:nvPicPr>
          <p:cNvPr id="5" name="Content Placeholder 4"/>
          <p:cNvPicPr>
            <a:picLocks noGrp="1" noChangeAspect="1"/>
          </p:cNvPicPr>
          <p:nvPr>
            <p:ph sz="half" idx="2"/>
          </p:nvPr>
        </p:nvPicPr>
        <p:blipFill>
          <a:blip r:embed="rId2"/>
          <a:stretch>
            <a:fillRect/>
          </a:stretch>
        </p:blipFill>
        <p:spPr>
          <a:xfrm>
            <a:off x="5819386" y="1862622"/>
            <a:ext cx="3657600" cy="2267944"/>
          </a:xfrm>
          <a:prstGeom prst="rect">
            <a:avLst/>
          </a:prstGeom>
        </p:spPr>
      </p:pic>
      <p:pic>
        <p:nvPicPr>
          <p:cNvPr id="6" name="Picture 5"/>
          <p:cNvPicPr>
            <a:picLocks noChangeAspect="1"/>
          </p:cNvPicPr>
          <p:nvPr/>
        </p:nvPicPr>
        <p:blipFill>
          <a:blip r:embed="rId3"/>
          <a:stretch>
            <a:fillRect/>
          </a:stretch>
        </p:blipFill>
        <p:spPr>
          <a:xfrm>
            <a:off x="8892050" y="3489737"/>
            <a:ext cx="2665686" cy="2980036"/>
          </a:xfrm>
          <a:prstGeom prst="rect">
            <a:avLst/>
          </a:prstGeom>
        </p:spPr>
      </p:pic>
    </p:spTree>
    <p:extLst>
      <p:ext uri="{BB962C8B-B14F-4D97-AF65-F5344CB8AC3E}">
        <p14:creationId xmlns:p14="http://schemas.microsoft.com/office/powerpoint/2010/main" val="4031904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04498"/>
            <a:ext cx="9601200" cy="1213944"/>
          </a:xfrm>
        </p:spPr>
        <p:txBody>
          <a:bodyPr>
            <a:normAutofit fontScale="90000"/>
          </a:bodyPr>
          <a:lstStyle/>
          <a:p>
            <a:pPr algn="ctr"/>
            <a:r>
              <a:rPr lang="en-US" dirty="0">
                <a:solidFill>
                  <a:srgbClr val="191B0E"/>
                </a:solidFill>
              </a:rPr>
              <a:t>Where is the World’s Population Distributed? </a:t>
            </a:r>
            <a:endParaRPr lang="en-US" dirty="0"/>
          </a:p>
        </p:txBody>
      </p:sp>
      <p:sp>
        <p:nvSpPr>
          <p:cNvPr id="3" name="Content Placeholder 2"/>
          <p:cNvSpPr>
            <a:spLocks noGrp="1"/>
          </p:cNvSpPr>
          <p:nvPr>
            <p:ph idx="1"/>
          </p:nvPr>
        </p:nvSpPr>
        <p:spPr>
          <a:xfrm>
            <a:off x="867103" y="1718441"/>
            <a:ext cx="10862442" cy="4571999"/>
          </a:xfrm>
        </p:spPr>
        <p:txBody>
          <a:bodyPr>
            <a:normAutofit fontScale="92500" lnSpcReduction="20000"/>
          </a:bodyPr>
          <a:lstStyle/>
          <a:p>
            <a:r>
              <a:rPr lang="en-US" b="1" u="sng" dirty="0"/>
              <a:t>Population </a:t>
            </a:r>
            <a:r>
              <a:rPr lang="en-US" b="1" u="sng" dirty="0" smtClean="0"/>
              <a:t>Density:</a:t>
            </a:r>
            <a:r>
              <a:rPr lang="en-US" dirty="0" smtClean="0"/>
              <a:t> number of people occupying an area of land. Geographers measure density to describe the distribution of people in comparison to available resources. </a:t>
            </a:r>
            <a:endParaRPr lang="en-US" b="1" u="sng" dirty="0"/>
          </a:p>
          <a:p>
            <a:pPr marL="0" indent="0">
              <a:buNone/>
            </a:pPr>
            <a:r>
              <a:rPr lang="en-US" dirty="0"/>
              <a:t>• Density can be computed in up to three ways for a place.</a:t>
            </a:r>
          </a:p>
          <a:p>
            <a:r>
              <a:rPr lang="en-US" dirty="0"/>
              <a:t>1. Arithmetic </a:t>
            </a:r>
            <a:r>
              <a:rPr lang="en-US" dirty="0" smtClean="0"/>
              <a:t>Density: </a:t>
            </a:r>
            <a:r>
              <a:rPr lang="en-US" b="1" u="sng" dirty="0" smtClean="0"/>
              <a:t>Helps geographers compare the number of people trying to live on a piece of land in different regions. </a:t>
            </a:r>
            <a:endParaRPr lang="en-US" b="1" u="sng" dirty="0"/>
          </a:p>
          <a:p>
            <a:pPr marL="0" indent="0">
              <a:buNone/>
            </a:pPr>
            <a:r>
              <a:rPr lang="en-US" dirty="0"/>
              <a:t>• Total number of objects in an area</a:t>
            </a:r>
          </a:p>
          <a:p>
            <a:pPr marL="0" indent="0">
              <a:buNone/>
            </a:pPr>
            <a:r>
              <a:rPr lang="en-US" dirty="0"/>
              <a:t>• Computation: Divide the population by the land area</a:t>
            </a:r>
          </a:p>
          <a:p>
            <a:r>
              <a:rPr lang="en-US" dirty="0"/>
              <a:t>2. Physiological </a:t>
            </a:r>
            <a:r>
              <a:rPr lang="en-US" dirty="0" smtClean="0"/>
              <a:t>Density: </a:t>
            </a:r>
            <a:r>
              <a:rPr lang="en-US" b="1" u="sng" dirty="0" smtClean="0"/>
              <a:t>helps measure arable land, which helps support # of people</a:t>
            </a:r>
            <a:endParaRPr lang="en-US" b="1" u="sng" dirty="0"/>
          </a:p>
          <a:p>
            <a:pPr marL="0" indent="0">
              <a:buNone/>
            </a:pPr>
            <a:r>
              <a:rPr lang="en-US" dirty="0"/>
              <a:t>• Number of people supported by a unit area of arable land</a:t>
            </a:r>
          </a:p>
          <a:p>
            <a:pPr marL="0" indent="0">
              <a:buNone/>
            </a:pPr>
            <a:r>
              <a:rPr lang="en-US" dirty="0"/>
              <a:t>• Computation: Divide the population by the arable land area</a:t>
            </a:r>
          </a:p>
          <a:p>
            <a:r>
              <a:rPr lang="en-US" dirty="0"/>
              <a:t>3. Agricultural </a:t>
            </a:r>
            <a:r>
              <a:rPr lang="en-US" dirty="0" smtClean="0"/>
              <a:t>Density: </a:t>
            </a:r>
            <a:r>
              <a:rPr lang="en-US" b="1" u="sng" dirty="0" smtClean="0"/>
              <a:t>helps account for economic differences agriculture v. industry</a:t>
            </a:r>
            <a:endParaRPr lang="en-US" b="1" u="sng" dirty="0"/>
          </a:p>
          <a:p>
            <a:pPr marL="0" indent="0">
              <a:buNone/>
            </a:pPr>
            <a:r>
              <a:rPr lang="en-US" dirty="0"/>
              <a:t>• Ratio of the number of farmers to amount of arable land</a:t>
            </a:r>
          </a:p>
          <a:p>
            <a:pPr marL="0" indent="0">
              <a:buNone/>
            </a:pPr>
            <a:r>
              <a:rPr lang="en-US" dirty="0"/>
              <a:t>• Computation: Divide the population of farmers by the arable land area </a:t>
            </a:r>
          </a:p>
        </p:txBody>
      </p:sp>
    </p:spTree>
    <p:extLst>
      <p:ext uri="{BB962C8B-B14F-4D97-AF65-F5344CB8AC3E}">
        <p14:creationId xmlns:p14="http://schemas.microsoft.com/office/powerpoint/2010/main" val="487665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27690"/>
          </a:xfrm>
        </p:spPr>
        <p:txBody>
          <a:bodyPr/>
          <a:lstStyle/>
          <a:p>
            <a:pPr algn="ctr"/>
            <a:r>
              <a:rPr lang="en-US" dirty="0" smtClean="0"/>
              <a:t>Focus Questions 2-1</a:t>
            </a:r>
            <a:endParaRPr lang="en-US" dirty="0"/>
          </a:p>
        </p:txBody>
      </p:sp>
      <p:sp>
        <p:nvSpPr>
          <p:cNvPr id="3" name="Content Placeholder 2"/>
          <p:cNvSpPr>
            <a:spLocks noGrp="1"/>
          </p:cNvSpPr>
          <p:nvPr>
            <p:ph idx="1"/>
          </p:nvPr>
        </p:nvSpPr>
        <p:spPr>
          <a:xfrm>
            <a:off x="1371600" y="1513490"/>
            <a:ext cx="9601200" cy="4353910"/>
          </a:xfrm>
        </p:spPr>
        <p:txBody>
          <a:bodyPr/>
          <a:lstStyle/>
          <a:p>
            <a:r>
              <a:rPr lang="en-US" sz="2400" dirty="0" smtClean="0">
                <a:latin typeface="Times New Roman" panose="02020603050405020304" pitchFamily="18" charset="0"/>
                <a:cs typeface="Times New Roman" panose="02020603050405020304" pitchFamily="18" charset="0"/>
              </a:rPr>
              <a:t>How does a census help Geographers? </a:t>
            </a:r>
          </a:p>
          <a:p>
            <a:r>
              <a:rPr lang="en-US" sz="2400" dirty="0" smtClean="0">
                <a:latin typeface="Times New Roman" panose="02020603050405020304" pitchFamily="18" charset="0"/>
                <a:cs typeface="Times New Roman" panose="02020603050405020304" pitchFamily="18" charset="0"/>
              </a:rPr>
              <a:t>What are the four major clusters of population? </a:t>
            </a:r>
          </a:p>
          <a:p>
            <a:r>
              <a:rPr lang="en-US" sz="2400" dirty="0" smtClean="0">
                <a:latin typeface="Times New Roman" panose="02020603050405020304" pitchFamily="18" charset="0"/>
                <a:cs typeface="Times New Roman" panose="02020603050405020304" pitchFamily="18" charset="0"/>
              </a:rPr>
              <a:t>In these four major population clusters what characteristics in regards to the land is common between them?  </a:t>
            </a:r>
          </a:p>
          <a:p>
            <a:r>
              <a:rPr lang="en-US" sz="2400" dirty="0" smtClean="0">
                <a:latin typeface="Times New Roman" panose="02020603050405020304" pitchFamily="18" charset="0"/>
                <a:cs typeface="Times New Roman" panose="02020603050405020304" pitchFamily="18" charset="0"/>
              </a:rPr>
              <a:t>What are the four types of places humans </a:t>
            </a:r>
            <a:r>
              <a:rPr lang="en-US" sz="2400" dirty="0">
                <a:latin typeface="Times New Roman" panose="02020603050405020304" pitchFamily="18" charset="0"/>
                <a:cs typeface="Times New Roman" panose="02020603050405020304" pitchFamily="18" charset="0"/>
              </a:rPr>
              <a:t>avoid clustering </a:t>
            </a:r>
            <a:r>
              <a:rPr lang="en-US" sz="2400" dirty="0" smtClean="0">
                <a:latin typeface="Times New Roman" panose="02020603050405020304" pitchFamily="18" charset="0"/>
                <a:cs typeface="Times New Roman" panose="02020603050405020304" pitchFamily="18" charset="0"/>
              </a:rPr>
              <a:t>in because of the </a:t>
            </a:r>
            <a:r>
              <a:rPr lang="en-US" sz="2400" dirty="0">
                <a:latin typeface="Times New Roman" panose="02020603050405020304" pitchFamily="18" charset="0"/>
                <a:cs typeface="Times New Roman" panose="02020603050405020304" pitchFamily="18" charset="0"/>
              </a:rPr>
              <a:t>physical </a:t>
            </a:r>
            <a:r>
              <a:rPr lang="en-US" sz="2400" dirty="0" smtClean="0">
                <a:latin typeface="Times New Roman" panose="02020603050405020304" pitchFamily="18" charset="0"/>
                <a:cs typeface="Times New Roman" panose="02020603050405020304" pitchFamily="18" charset="0"/>
              </a:rPr>
              <a:t>environments?  </a:t>
            </a:r>
          </a:p>
          <a:p>
            <a:r>
              <a:rPr lang="en-US" sz="2400" dirty="0" smtClean="0">
                <a:latin typeface="Times New Roman" panose="02020603050405020304" pitchFamily="18" charset="0"/>
                <a:cs typeface="Times New Roman" panose="02020603050405020304" pitchFamily="18" charset="0"/>
              </a:rPr>
              <a:t>What are the three measurements used by geographers to measure density? </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endParaRPr lang="en-US" dirty="0" smtClean="0"/>
          </a:p>
          <a:p>
            <a:endParaRPr lang="en-US" dirty="0" smtClean="0"/>
          </a:p>
        </p:txBody>
      </p:sp>
    </p:spTree>
    <p:extLst>
      <p:ext uri="{BB962C8B-B14F-4D97-AF65-F5344CB8AC3E}">
        <p14:creationId xmlns:p14="http://schemas.microsoft.com/office/powerpoint/2010/main" val="1017301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5835" y="480849"/>
            <a:ext cx="9601200" cy="938048"/>
          </a:xfrm>
        </p:spPr>
        <p:txBody>
          <a:bodyPr>
            <a:normAutofit fontScale="90000"/>
          </a:bodyPr>
          <a:lstStyle/>
          <a:p>
            <a:pPr algn="ctr"/>
            <a:r>
              <a:rPr lang="en-US" dirty="0" smtClean="0"/>
              <a:t>Where is the World’s Population Distributed? </a:t>
            </a:r>
            <a:endParaRPr lang="en-US" dirty="0"/>
          </a:p>
        </p:txBody>
      </p:sp>
      <p:sp>
        <p:nvSpPr>
          <p:cNvPr id="3" name="Content Placeholder 2"/>
          <p:cNvSpPr>
            <a:spLocks noGrp="1"/>
          </p:cNvSpPr>
          <p:nvPr>
            <p:ph idx="1"/>
          </p:nvPr>
        </p:nvSpPr>
        <p:spPr>
          <a:xfrm>
            <a:off x="914399" y="1592317"/>
            <a:ext cx="11020097" cy="4840013"/>
          </a:xfrm>
        </p:spPr>
        <p:txBody>
          <a:bodyPr>
            <a:normAutofit fontScale="92500" lnSpcReduction="10000"/>
          </a:bodyPr>
          <a:lstStyle/>
          <a:p>
            <a:r>
              <a:rPr lang="en-US" b="1" u="sng" dirty="0">
                <a:latin typeface="Times New Roman" panose="02020603050405020304" pitchFamily="18" charset="0"/>
                <a:cs typeface="Times New Roman" panose="02020603050405020304" pitchFamily="18" charset="0"/>
              </a:rPr>
              <a:t>Population </a:t>
            </a:r>
            <a:r>
              <a:rPr lang="en-US" b="1" u="sng" dirty="0" smtClean="0">
                <a:latin typeface="Times New Roman" panose="02020603050405020304" pitchFamily="18" charset="0"/>
                <a:cs typeface="Times New Roman" panose="02020603050405020304" pitchFamily="18" charset="0"/>
              </a:rPr>
              <a:t>Concentrations</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Human beings are not distributed uniformly across Earth. Geographers understand how population is distributed by examining two basic properties. Concentration and Density. </a:t>
            </a:r>
          </a:p>
          <a:p>
            <a:r>
              <a:rPr lang="en-US" dirty="0" smtClean="0">
                <a:latin typeface="Times New Roman" panose="02020603050405020304" pitchFamily="18" charset="0"/>
                <a:cs typeface="Times New Roman" panose="02020603050405020304" pitchFamily="18" charset="0"/>
              </a:rPr>
              <a:t>Geographers identify regions of Earth’s surface where population is clustered and regions where its sparse. </a:t>
            </a:r>
          </a:p>
          <a:p>
            <a:r>
              <a:rPr lang="en-US" dirty="0" smtClean="0">
                <a:latin typeface="Times New Roman" panose="02020603050405020304" pitchFamily="18" charset="0"/>
                <a:cs typeface="Times New Roman" panose="02020603050405020304" pitchFamily="18" charset="0"/>
              </a:rPr>
              <a:t>A </a:t>
            </a:r>
            <a:r>
              <a:rPr lang="en-US" b="1" u="sng" dirty="0" smtClean="0">
                <a:latin typeface="Times New Roman" panose="02020603050405020304" pitchFamily="18" charset="0"/>
                <a:cs typeface="Times New Roman" panose="02020603050405020304" pitchFamily="18" charset="0"/>
              </a:rPr>
              <a:t>census </a:t>
            </a:r>
            <a:r>
              <a:rPr lang="en-US" dirty="0" smtClean="0">
                <a:latin typeface="Times New Roman" panose="02020603050405020304" pitchFamily="18" charset="0"/>
                <a:cs typeface="Times New Roman" panose="02020603050405020304" pitchFamily="18" charset="0"/>
              </a:rPr>
              <a:t>of population helps determine the number of people and it’s a tool often used by Geographers.  </a:t>
            </a:r>
          </a:p>
          <a:p>
            <a:r>
              <a:rPr lang="en-US" b="1" u="sng" dirty="0" smtClean="0">
                <a:latin typeface="Times New Roman" panose="02020603050405020304" pitchFamily="18" charset="0"/>
                <a:cs typeface="Times New Roman" panose="02020603050405020304" pitchFamily="18" charset="0"/>
              </a:rPr>
              <a:t>Four </a:t>
            </a:r>
            <a:r>
              <a:rPr lang="en-US" b="1" u="sng" dirty="0">
                <a:latin typeface="Times New Roman" panose="02020603050405020304" pitchFamily="18" charset="0"/>
                <a:cs typeface="Times New Roman" panose="02020603050405020304" pitchFamily="18" charset="0"/>
              </a:rPr>
              <a:t>Major </a:t>
            </a:r>
            <a:r>
              <a:rPr lang="en-US" b="1" u="sng" dirty="0" smtClean="0">
                <a:latin typeface="Times New Roman" panose="02020603050405020304" pitchFamily="18" charset="0"/>
                <a:cs typeface="Times New Roman" panose="02020603050405020304" pitchFamily="18" charset="0"/>
              </a:rPr>
              <a:t>Clusters</a:t>
            </a:r>
          </a:p>
          <a:p>
            <a:pPr marL="0" indent="0">
              <a:buNone/>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2/3 of the world’s inhabitants are clustered in four regions. </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East Asia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South Asia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Southeast Asia </a:t>
            </a:r>
            <a:r>
              <a:rPr lang="en-US" dirty="0" smtClean="0">
                <a:latin typeface="Times New Roman" panose="02020603050405020304" pitchFamily="18" charset="0"/>
                <a:cs typeface="Times New Roman" panose="02020603050405020304" pitchFamily="18" charset="0"/>
              </a:rPr>
              <a:t>• Europe  </a:t>
            </a:r>
          </a:p>
          <a:p>
            <a:pPr marL="0" indent="0">
              <a:buNone/>
            </a:pPr>
            <a:r>
              <a:rPr lang="en-US" sz="1900" dirty="0" smtClean="0">
                <a:latin typeface="Times New Roman" panose="02020603050405020304" pitchFamily="18" charset="0"/>
                <a:cs typeface="Times New Roman" panose="02020603050405020304" pitchFamily="18" charset="0"/>
              </a:rPr>
              <a:t>They all display differences in the pattern of occupancy of the land </a:t>
            </a:r>
          </a:p>
          <a:p>
            <a:r>
              <a:rPr lang="en-US" b="1" u="sng" dirty="0" smtClean="0">
                <a:latin typeface="Times New Roman" panose="02020603050405020304" pitchFamily="18" charset="0"/>
                <a:cs typeface="Times New Roman" panose="02020603050405020304" pitchFamily="18" charset="0"/>
              </a:rPr>
              <a:t>Site </a:t>
            </a:r>
            <a:r>
              <a:rPr lang="en-US" b="1" u="sng" dirty="0">
                <a:latin typeface="Times New Roman" panose="02020603050405020304" pitchFamily="18" charset="0"/>
                <a:cs typeface="Times New Roman" panose="02020603050405020304" pitchFamily="18" charset="0"/>
              </a:rPr>
              <a:t>and Situation of Population Clusters </a:t>
            </a:r>
            <a:endParaRPr lang="en-US" b="1" u="sng"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Low-lying areas with fertile soil and temperate climate </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Near an ocean or near a river with easy access to an ocean. </a:t>
            </a:r>
          </a:p>
        </p:txBody>
      </p:sp>
    </p:spTree>
    <p:extLst>
      <p:ext uri="{BB962C8B-B14F-4D97-AF65-F5344CB8AC3E}">
        <p14:creationId xmlns:p14="http://schemas.microsoft.com/office/powerpoint/2010/main" val="3823317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191B0E"/>
                </a:solidFill>
              </a:rPr>
              <a:t>Where is the World’s Population Distributed? </a:t>
            </a:r>
            <a:endParaRPr lang="en-US" dirty="0"/>
          </a:p>
        </p:txBody>
      </p:sp>
      <p:sp>
        <p:nvSpPr>
          <p:cNvPr id="4" name="Content Placeholder 3"/>
          <p:cNvSpPr>
            <a:spLocks noGrp="1"/>
          </p:cNvSpPr>
          <p:nvPr>
            <p:ph sz="half" idx="1"/>
          </p:nvPr>
        </p:nvSpPr>
        <p:spPr>
          <a:xfrm>
            <a:off x="882869" y="1907629"/>
            <a:ext cx="4288221" cy="4193626"/>
          </a:xfrm>
        </p:spPr>
        <p:txBody>
          <a:bodyPr>
            <a:noAutofit/>
          </a:bodyPr>
          <a:lstStyle/>
          <a:p>
            <a:pPr fontAlgn="base"/>
            <a:r>
              <a:rPr lang="en-US" sz="1800" b="1" dirty="0" smtClean="0">
                <a:solidFill>
                  <a:srgbClr val="070707"/>
                </a:solidFill>
                <a:latin typeface="Times New Roman" panose="02020603050405020304" pitchFamily="18" charset="0"/>
                <a:cs typeface="Times New Roman" panose="02020603050405020304" pitchFamily="18" charset="0"/>
              </a:rPr>
              <a:t>Europe</a:t>
            </a:r>
          </a:p>
          <a:p>
            <a:pPr fontAlgn="base"/>
            <a:r>
              <a:rPr lang="en-US" sz="1800" dirty="0">
                <a:solidFill>
                  <a:srgbClr val="070707"/>
                </a:solidFill>
                <a:latin typeface="Times New Roman" panose="02020603050405020304" pitchFamily="18" charset="0"/>
                <a:cs typeface="Times New Roman" panose="02020603050405020304" pitchFamily="18" charset="0"/>
              </a:rPr>
              <a:t>I</a:t>
            </a:r>
            <a:r>
              <a:rPr lang="en-US" sz="1800" dirty="0" smtClean="0">
                <a:solidFill>
                  <a:srgbClr val="070707"/>
                </a:solidFill>
                <a:latin typeface="Times New Roman" panose="02020603050405020304" pitchFamily="18" charset="0"/>
                <a:cs typeface="Times New Roman" panose="02020603050405020304" pitchFamily="18" charset="0"/>
              </a:rPr>
              <a:t>ncludes </a:t>
            </a:r>
            <a:r>
              <a:rPr lang="en-US" sz="1800" dirty="0">
                <a:solidFill>
                  <a:srgbClr val="070707"/>
                </a:solidFill>
                <a:latin typeface="Times New Roman" panose="02020603050405020304" pitchFamily="18" charset="0"/>
                <a:cs typeface="Times New Roman" panose="02020603050405020304" pitchFamily="18" charset="0"/>
              </a:rPr>
              <a:t>four dozen countries, ranging from Monaco, with 1 square kilometer (0.7 square miles) and a population of 33,000, to Russia, the world's largest country in land area when its Asian part is included. </a:t>
            </a:r>
            <a:endParaRPr lang="en-US" sz="1800" dirty="0" smtClean="0">
              <a:solidFill>
                <a:srgbClr val="070707"/>
              </a:solidFill>
              <a:latin typeface="Times New Roman" panose="02020603050405020304" pitchFamily="18" charset="0"/>
              <a:cs typeface="Times New Roman" panose="02020603050405020304" pitchFamily="18" charset="0"/>
            </a:endParaRPr>
          </a:p>
          <a:p>
            <a:pPr fontAlgn="base"/>
            <a:r>
              <a:rPr lang="en-US" sz="1800" dirty="0" smtClean="0">
                <a:solidFill>
                  <a:srgbClr val="070707"/>
                </a:solidFill>
                <a:latin typeface="Times New Roman" panose="02020603050405020304" pitchFamily="18" charset="0"/>
                <a:cs typeface="Times New Roman" panose="02020603050405020304" pitchFamily="18" charset="0"/>
              </a:rPr>
              <a:t>In </a:t>
            </a:r>
            <a:r>
              <a:rPr lang="en-US" sz="1800" dirty="0">
                <a:solidFill>
                  <a:srgbClr val="070707"/>
                </a:solidFill>
                <a:latin typeface="Times New Roman" panose="02020603050405020304" pitchFamily="18" charset="0"/>
                <a:cs typeface="Times New Roman" panose="02020603050405020304" pitchFamily="18" charset="0"/>
              </a:rPr>
              <a:t>contrast to the three Asian concentrations, </a:t>
            </a:r>
            <a:r>
              <a:rPr lang="en-US" sz="1800" dirty="0" smtClean="0">
                <a:solidFill>
                  <a:srgbClr val="070707"/>
                </a:solidFill>
                <a:latin typeface="Times New Roman" panose="02020603050405020304" pitchFamily="18" charset="0"/>
                <a:cs typeface="Times New Roman" panose="02020603050405020304" pitchFamily="18" charset="0"/>
              </a:rPr>
              <a:t>¾ of </a:t>
            </a:r>
            <a:r>
              <a:rPr lang="en-US" sz="1800" dirty="0">
                <a:solidFill>
                  <a:srgbClr val="070707"/>
                </a:solidFill>
                <a:latin typeface="Times New Roman" panose="02020603050405020304" pitchFamily="18" charset="0"/>
                <a:cs typeface="Times New Roman" panose="02020603050405020304" pitchFamily="18" charset="0"/>
              </a:rPr>
              <a:t>Europe's inhabitants live in cities, and fewer than 10 percent are farmers. </a:t>
            </a:r>
            <a:endParaRPr lang="en-US" sz="1800" dirty="0" smtClean="0">
              <a:solidFill>
                <a:srgbClr val="070707"/>
              </a:solidFill>
              <a:latin typeface="Times New Roman" panose="02020603050405020304" pitchFamily="18" charset="0"/>
              <a:cs typeface="Times New Roman" panose="02020603050405020304" pitchFamily="18" charset="0"/>
            </a:endParaRPr>
          </a:p>
          <a:p>
            <a:pPr fontAlgn="base"/>
            <a:r>
              <a:rPr lang="en-US" sz="1800" dirty="0" smtClean="0">
                <a:solidFill>
                  <a:srgbClr val="070707"/>
                </a:solidFill>
                <a:latin typeface="Times New Roman" panose="02020603050405020304" pitchFamily="18" charset="0"/>
                <a:cs typeface="Times New Roman" panose="02020603050405020304" pitchFamily="18" charset="0"/>
              </a:rPr>
              <a:t>The </a:t>
            </a:r>
            <a:r>
              <a:rPr lang="en-US" sz="1800" dirty="0">
                <a:solidFill>
                  <a:srgbClr val="070707"/>
                </a:solidFill>
                <a:latin typeface="Times New Roman" panose="02020603050405020304" pitchFamily="18" charset="0"/>
                <a:cs typeface="Times New Roman" panose="02020603050405020304" pitchFamily="18" charset="0"/>
              </a:rPr>
              <a:t>highest population concentrations in Europe are near the major rivers and coalfields of Germany and Belgium, as well as historic capital cities such as London and Paris.</a:t>
            </a:r>
          </a:p>
          <a:p>
            <a:endParaRPr lang="en-US" sz="1600" dirty="0"/>
          </a:p>
        </p:txBody>
      </p:sp>
      <p:sp>
        <p:nvSpPr>
          <p:cNvPr id="5" name="Content Placeholder 4"/>
          <p:cNvSpPr>
            <a:spLocks noGrp="1"/>
          </p:cNvSpPr>
          <p:nvPr>
            <p:ph sz="half" idx="2"/>
          </p:nvPr>
        </p:nvSpPr>
        <p:spPr>
          <a:xfrm>
            <a:off x="5707118" y="1749972"/>
            <a:ext cx="5628290" cy="4666593"/>
          </a:xfrm>
        </p:spPr>
        <p:txBody>
          <a:bodyPr>
            <a:noAutofit/>
          </a:bodyPr>
          <a:lstStyle/>
          <a:p>
            <a:pPr fontAlgn="base"/>
            <a:r>
              <a:rPr lang="en-US" sz="1700" b="1" dirty="0" smtClean="0">
                <a:latin typeface="Times New Roman" panose="02020603050405020304" pitchFamily="18" charset="0"/>
                <a:cs typeface="Times New Roman" panose="02020603050405020304" pitchFamily="18" charset="0"/>
              </a:rPr>
              <a:t>East Asia </a:t>
            </a:r>
            <a:endParaRPr lang="en-US" sz="1700" b="1" dirty="0">
              <a:latin typeface="Times New Roman" panose="02020603050405020304" pitchFamily="18" charset="0"/>
              <a:cs typeface="Times New Roman" panose="02020603050405020304" pitchFamily="18" charset="0"/>
            </a:endParaRPr>
          </a:p>
          <a:p>
            <a:pPr fontAlgn="base"/>
            <a:r>
              <a:rPr lang="en-US" sz="1700" dirty="0">
                <a:latin typeface="Times New Roman" panose="02020603050405020304" pitchFamily="18" charset="0"/>
                <a:cs typeface="Times New Roman" panose="02020603050405020304" pitchFamily="18" charset="0"/>
              </a:rPr>
              <a:t>Nearly one-fourth of the world’s people live in East Asia. The region, bordering the Pacific Ocean, includes eastern China, the islands of Japan, the Korean peninsula, and the island of Taiwan. </a:t>
            </a:r>
            <a:endParaRPr lang="en-US" sz="1700" dirty="0" smtClean="0">
              <a:latin typeface="Times New Roman" panose="02020603050405020304" pitchFamily="18" charset="0"/>
              <a:cs typeface="Times New Roman" panose="02020603050405020304" pitchFamily="18" charset="0"/>
            </a:endParaRPr>
          </a:p>
          <a:p>
            <a:pPr fontAlgn="base"/>
            <a:r>
              <a:rPr lang="en-US" sz="1700" dirty="0" smtClean="0">
                <a:latin typeface="Times New Roman" panose="02020603050405020304" pitchFamily="18" charset="0"/>
                <a:cs typeface="Times New Roman" panose="02020603050405020304" pitchFamily="18" charset="0"/>
              </a:rPr>
              <a:t>The </a:t>
            </a:r>
            <a:r>
              <a:rPr lang="en-US" sz="1700" dirty="0">
                <a:latin typeface="Times New Roman" panose="02020603050405020304" pitchFamily="18" charset="0"/>
                <a:cs typeface="Times New Roman" panose="02020603050405020304" pitchFamily="18" charset="0"/>
              </a:rPr>
              <a:t>People’s Republic of China is the world's most populous country and the fourth-largest country in land area. </a:t>
            </a:r>
            <a:endParaRPr lang="en-US" sz="1700" dirty="0" smtClean="0">
              <a:latin typeface="Times New Roman" panose="02020603050405020304" pitchFamily="18" charset="0"/>
              <a:cs typeface="Times New Roman" panose="02020603050405020304" pitchFamily="18" charset="0"/>
            </a:endParaRPr>
          </a:p>
          <a:p>
            <a:pPr fontAlgn="base"/>
            <a:r>
              <a:rPr lang="en-US" sz="1700" dirty="0" smtClean="0">
                <a:latin typeface="Times New Roman" panose="02020603050405020304" pitchFamily="18" charset="0"/>
                <a:cs typeface="Times New Roman" panose="02020603050405020304" pitchFamily="18" charset="0"/>
              </a:rPr>
              <a:t>The </a:t>
            </a:r>
            <a:r>
              <a:rPr lang="en-US" sz="1700" dirty="0">
                <a:latin typeface="Times New Roman" panose="02020603050405020304" pitchFamily="18" charset="0"/>
                <a:cs typeface="Times New Roman" panose="02020603050405020304" pitchFamily="18" charset="0"/>
              </a:rPr>
              <a:t>Chinese population is clustered near the Pacific Coast and in several fertile river valleys that extend inland, though much of China’s interior is sparsely inhabited mountains and deserts. </a:t>
            </a:r>
            <a:endParaRPr lang="en-US" sz="1700" dirty="0" smtClean="0">
              <a:latin typeface="Times New Roman" panose="02020603050405020304" pitchFamily="18" charset="0"/>
              <a:cs typeface="Times New Roman" panose="02020603050405020304" pitchFamily="18" charset="0"/>
            </a:endParaRPr>
          </a:p>
          <a:p>
            <a:pPr fontAlgn="base"/>
            <a:r>
              <a:rPr lang="en-US" sz="1700" dirty="0" smtClean="0">
                <a:latin typeface="Times New Roman" panose="02020603050405020304" pitchFamily="18" charset="0"/>
                <a:cs typeface="Times New Roman" panose="02020603050405020304" pitchFamily="18" charset="0"/>
              </a:rPr>
              <a:t>More </a:t>
            </a:r>
            <a:r>
              <a:rPr lang="en-US" sz="1700" dirty="0">
                <a:latin typeface="Times New Roman" panose="02020603050405020304" pitchFamily="18" charset="0"/>
                <a:cs typeface="Times New Roman" panose="02020603050405020304" pitchFamily="18" charset="0"/>
              </a:rPr>
              <a:t>than one-half of the people live in rural areas, where they work as farmers. In sharp contrast, more than three-fourths of all Japanese and Koreans are clustered in urban areas and work at industrial or service jobs.</a:t>
            </a:r>
          </a:p>
          <a:p>
            <a:endParaRPr lang="en-US" sz="1800" dirty="0">
              <a:latin typeface="Palatino ET W02"/>
            </a:endParaRPr>
          </a:p>
        </p:txBody>
      </p:sp>
    </p:spTree>
    <p:extLst>
      <p:ext uri="{BB962C8B-B14F-4D97-AF65-F5344CB8AC3E}">
        <p14:creationId xmlns:p14="http://schemas.microsoft.com/office/powerpoint/2010/main" val="316309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59221"/>
          </a:xfrm>
        </p:spPr>
        <p:txBody>
          <a:bodyPr>
            <a:normAutofit fontScale="90000"/>
          </a:bodyPr>
          <a:lstStyle/>
          <a:p>
            <a:pPr algn="ctr"/>
            <a:r>
              <a:rPr lang="en-US" sz="4000" dirty="0">
                <a:solidFill>
                  <a:srgbClr val="191B0E"/>
                </a:solidFill>
              </a:rPr>
              <a:t>Where is the World’s Population Distributed? </a:t>
            </a:r>
            <a:endParaRPr lang="en-US" dirty="0"/>
          </a:p>
        </p:txBody>
      </p:sp>
      <p:sp>
        <p:nvSpPr>
          <p:cNvPr id="3" name="Content Placeholder 2"/>
          <p:cNvSpPr>
            <a:spLocks noGrp="1"/>
          </p:cNvSpPr>
          <p:nvPr>
            <p:ph sz="half" idx="1"/>
          </p:nvPr>
        </p:nvSpPr>
        <p:spPr>
          <a:xfrm>
            <a:off x="914400" y="1860332"/>
            <a:ext cx="4904986" cy="4445875"/>
          </a:xfrm>
        </p:spPr>
        <p:txBody>
          <a:bodyPr>
            <a:normAutofit fontScale="85000" lnSpcReduction="10000"/>
          </a:bodyPr>
          <a:lstStyle/>
          <a:p>
            <a:pPr fontAlgn="base"/>
            <a:r>
              <a:rPr lang="en-US" dirty="0">
                <a:latin typeface="Times New Roman" panose="02020603050405020304" pitchFamily="18" charset="0"/>
                <a:cs typeface="Times New Roman" panose="02020603050405020304" pitchFamily="18" charset="0"/>
              </a:rPr>
              <a:t>SOUTH ASIA</a:t>
            </a:r>
          </a:p>
          <a:p>
            <a:pPr fontAlgn="base"/>
            <a:r>
              <a:rPr lang="en-US" dirty="0">
                <a:latin typeface="Times New Roman" panose="02020603050405020304" pitchFamily="18" charset="0"/>
                <a:cs typeface="Times New Roman" panose="02020603050405020304" pitchFamily="18" charset="0"/>
              </a:rPr>
              <a:t>Nearly one-fourth of the world’s people live in South Asia, which includes India, Pakistan, Bangladesh, and the island of Sri Lanka. </a:t>
            </a:r>
            <a:endParaRPr lang="en-US" dirty="0" smtClean="0">
              <a:latin typeface="Times New Roman" panose="02020603050405020304" pitchFamily="18" charset="0"/>
              <a:cs typeface="Times New Roman" panose="02020603050405020304" pitchFamily="18" charset="0"/>
            </a:endParaRPr>
          </a:p>
          <a:p>
            <a:pPr fontAlgn="base"/>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largest concentration of people within South Asia lives along a 1,500-kilometer (900-mile) corridor from Lahore, Pakistan, through India and Bangladesh to the Bay of Bengal. </a:t>
            </a:r>
            <a:endParaRPr lang="en-US" dirty="0" smtClean="0">
              <a:latin typeface="Times New Roman" panose="02020603050405020304" pitchFamily="18" charset="0"/>
              <a:cs typeface="Times New Roman" panose="02020603050405020304" pitchFamily="18" charset="0"/>
            </a:endParaRPr>
          </a:p>
          <a:p>
            <a:pPr fontAlgn="base"/>
            <a:r>
              <a:rPr lang="en-US" dirty="0" smtClean="0">
                <a:latin typeface="Times New Roman" panose="02020603050405020304" pitchFamily="18" charset="0"/>
                <a:cs typeface="Times New Roman" panose="02020603050405020304" pitchFamily="18" charset="0"/>
              </a:rPr>
              <a:t>Much </a:t>
            </a:r>
            <a:r>
              <a:rPr lang="en-US" dirty="0">
                <a:latin typeface="Times New Roman" panose="02020603050405020304" pitchFamily="18" charset="0"/>
                <a:cs typeface="Times New Roman" panose="02020603050405020304" pitchFamily="18" charset="0"/>
              </a:rPr>
              <a:t>of this area's population is concentrated along the plains of the Indus and Ganges rivers. </a:t>
            </a:r>
            <a:endParaRPr lang="en-US" dirty="0" smtClean="0">
              <a:latin typeface="Times New Roman" panose="02020603050405020304" pitchFamily="18" charset="0"/>
              <a:cs typeface="Times New Roman" panose="02020603050405020304" pitchFamily="18" charset="0"/>
            </a:endParaRPr>
          </a:p>
          <a:p>
            <a:pPr fontAlgn="base"/>
            <a:r>
              <a:rPr lang="en-US" dirty="0" smtClean="0">
                <a:latin typeface="Times New Roman" panose="02020603050405020304" pitchFamily="18" charset="0"/>
                <a:cs typeface="Times New Roman" panose="02020603050405020304" pitchFamily="18" charset="0"/>
              </a:rPr>
              <a:t>Population </a:t>
            </a:r>
            <a:r>
              <a:rPr lang="en-US" dirty="0">
                <a:latin typeface="Times New Roman" panose="02020603050405020304" pitchFamily="18" charset="0"/>
                <a:cs typeface="Times New Roman" panose="02020603050405020304" pitchFamily="18" charset="0"/>
              </a:rPr>
              <a:t>is also heavily concentrated near India’s two long coastlines–the Arabian Sea to the west and the Bay of Bengal to the east. Like the Chinese, most people in South Asia are farmers living in rural areas.</a:t>
            </a:r>
          </a:p>
          <a:p>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6132786" y="1702677"/>
            <a:ext cx="5596759" cy="4445875"/>
          </a:xfrm>
        </p:spPr>
        <p:txBody>
          <a:bodyPr>
            <a:normAutofit fontScale="85000" lnSpcReduction="10000"/>
          </a:bodyPr>
          <a:lstStyle/>
          <a:p>
            <a:pPr fontAlgn="base"/>
            <a:r>
              <a:rPr lang="en-US" dirty="0" smtClean="0">
                <a:latin typeface="Times New Roman" panose="02020603050405020304" pitchFamily="18" charset="0"/>
                <a:cs typeface="Times New Roman" panose="02020603050405020304" pitchFamily="18" charset="0"/>
              </a:rPr>
              <a:t>SOUTHEAST </a:t>
            </a:r>
            <a:r>
              <a:rPr lang="en-US" dirty="0">
                <a:latin typeface="Times New Roman" panose="02020603050405020304" pitchFamily="18" charset="0"/>
                <a:cs typeface="Times New Roman" panose="02020603050405020304" pitchFamily="18" charset="0"/>
              </a:rPr>
              <a:t>ASIA</a:t>
            </a:r>
          </a:p>
          <a:p>
            <a:pPr fontAlgn="base"/>
            <a:r>
              <a:rPr lang="en-US" dirty="0">
                <a:latin typeface="Times New Roman" panose="02020603050405020304" pitchFamily="18" charset="0"/>
                <a:cs typeface="Times New Roman" panose="02020603050405020304" pitchFamily="18" charset="0"/>
              </a:rPr>
              <a:t>Around 600 million people live in Southeast Asia, mostly on a series of islands that lie between the Indian and Pacific oceans. </a:t>
            </a:r>
            <a:endParaRPr lang="en-US" dirty="0" smtClean="0">
              <a:latin typeface="Times New Roman" panose="02020603050405020304" pitchFamily="18" charset="0"/>
              <a:cs typeface="Times New Roman" panose="02020603050405020304" pitchFamily="18" charset="0"/>
            </a:endParaRPr>
          </a:p>
          <a:p>
            <a:pPr fontAlgn="base"/>
            <a:r>
              <a:rPr lang="en-US" dirty="0" smtClean="0">
                <a:latin typeface="Times New Roman" panose="02020603050405020304" pitchFamily="18" charset="0"/>
                <a:cs typeface="Times New Roman" panose="02020603050405020304" pitchFamily="18" charset="0"/>
              </a:rPr>
              <a:t>Indonesia</a:t>
            </a:r>
            <a:r>
              <a:rPr lang="en-US" dirty="0">
                <a:latin typeface="Times New Roman" panose="02020603050405020304" pitchFamily="18" charset="0"/>
                <a:cs typeface="Times New Roman" panose="02020603050405020304" pitchFamily="18" charset="0"/>
              </a:rPr>
              <a:t>, which consists of 13,677 islands, is the world’s </a:t>
            </a:r>
            <a:r>
              <a:rPr lang="en-US" dirty="0" smtClean="0">
                <a:latin typeface="Times New Roman" panose="02020603050405020304" pitchFamily="18" charset="0"/>
                <a:cs typeface="Times New Roman" panose="02020603050405020304" pitchFamily="18" charset="0"/>
              </a:rPr>
              <a:t>fourth most–populous </a:t>
            </a:r>
            <a:r>
              <a:rPr lang="en-US" dirty="0">
                <a:latin typeface="Times New Roman" panose="02020603050405020304" pitchFamily="18" charset="0"/>
                <a:cs typeface="Times New Roman" panose="02020603050405020304" pitchFamily="18" charset="0"/>
              </a:rPr>
              <a:t>country. </a:t>
            </a:r>
            <a:endParaRPr lang="en-US" dirty="0" smtClean="0">
              <a:latin typeface="Times New Roman" panose="02020603050405020304" pitchFamily="18" charset="0"/>
              <a:cs typeface="Times New Roman" panose="02020603050405020304" pitchFamily="18" charset="0"/>
            </a:endParaRPr>
          </a:p>
          <a:p>
            <a:pPr fontAlgn="base"/>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largest population concentration is on the island of Java, inhabited by more than 100 million people. </a:t>
            </a:r>
            <a:endParaRPr lang="en-US" dirty="0" smtClean="0">
              <a:latin typeface="Times New Roman" panose="02020603050405020304" pitchFamily="18" charset="0"/>
              <a:cs typeface="Times New Roman" panose="02020603050405020304" pitchFamily="18" charset="0"/>
            </a:endParaRPr>
          </a:p>
          <a:p>
            <a:pPr fontAlgn="base"/>
            <a:r>
              <a:rPr lang="en-US" dirty="0" smtClean="0">
                <a:latin typeface="Times New Roman" panose="02020603050405020304" pitchFamily="18" charset="0"/>
                <a:cs typeface="Times New Roman" panose="02020603050405020304" pitchFamily="18" charset="0"/>
              </a:rPr>
              <a:t>Several </a:t>
            </a:r>
            <a:r>
              <a:rPr lang="en-US" dirty="0">
                <a:latin typeface="Times New Roman" panose="02020603050405020304" pitchFamily="18" charset="0"/>
                <a:cs typeface="Times New Roman" panose="02020603050405020304" pitchFamily="18" charset="0"/>
              </a:rPr>
              <a:t>islands that belong to the Philippines contain high population concentrations, and population is also clustered along several river valleys and deltas at the southeastern tip of the Asian mainland, known as Indochina. </a:t>
            </a:r>
            <a:endParaRPr lang="en-US" dirty="0" smtClean="0">
              <a:latin typeface="Times New Roman" panose="02020603050405020304" pitchFamily="18" charset="0"/>
              <a:cs typeface="Times New Roman" panose="02020603050405020304" pitchFamily="18" charset="0"/>
            </a:endParaRPr>
          </a:p>
          <a:p>
            <a:pPr fontAlgn="base"/>
            <a:r>
              <a:rPr lang="en-US" dirty="0" smtClean="0">
                <a:latin typeface="Times New Roman" panose="02020603050405020304" pitchFamily="18" charset="0"/>
                <a:cs typeface="Times New Roman" panose="02020603050405020304" pitchFamily="18" charset="0"/>
              </a:rPr>
              <a:t>As </a:t>
            </a:r>
            <a:r>
              <a:rPr lang="en-US" dirty="0">
                <a:latin typeface="Times New Roman" panose="02020603050405020304" pitchFamily="18" charset="0"/>
                <a:cs typeface="Times New Roman" panose="02020603050405020304" pitchFamily="18" charset="0"/>
              </a:rPr>
              <a:t>in China and South Asia, the Southeast Asia concentration is characterized by a high percentage of people working as farmers in rural areas.</a:t>
            </a:r>
          </a:p>
          <a:p>
            <a:endParaRPr lang="en-US" dirty="0"/>
          </a:p>
        </p:txBody>
      </p:sp>
    </p:spTree>
    <p:extLst>
      <p:ext uri="{BB962C8B-B14F-4D97-AF65-F5344CB8AC3E}">
        <p14:creationId xmlns:p14="http://schemas.microsoft.com/office/powerpoint/2010/main" val="3112938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88732"/>
            <a:ext cx="9601200" cy="1103586"/>
          </a:xfrm>
        </p:spPr>
        <p:txBody>
          <a:bodyPr>
            <a:normAutofit fontScale="90000"/>
          </a:bodyPr>
          <a:lstStyle/>
          <a:p>
            <a:pPr algn="ctr"/>
            <a:r>
              <a:rPr lang="en-US" sz="4000" dirty="0">
                <a:solidFill>
                  <a:srgbClr val="191B0E"/>
                </a:solidFill>
              </a:rPr>
              <a:t>Where is the World’s Population Distributed? </a:t>
            </a:r>
            <a:endParaRPr lang="en-US" dirty="0"/>
          </a:p>
        </p:txBody>
      </p:sp>
      <p:pic>
        <p:nvPicPr>
          <p:cNvPr id="5" name="Content Placeholder 4"/>
          <p:cNvPicPr>
            <a:picLocks noGrp="1" noChangeAspect="1"/>
          </p:cNvPicPr>
          <p:nvPr>
            <p:ph idx="1"/>
          </p:nvPr>
        </p:nvPicPr>
        <p:blipFill>
          <a:blip r:embed="rId2"/>
          <a:stretch>
            <a:fillRect/>
          </a:stretch>
        </p:blipFill>
        <p:spPr>
          <a:xfrm>
            <a:off x="1103588" y="1466194"/>
            <a:ext cx="8024648" cy="4191126"/>
          </a:xfrm>
          <a:prstGeom prst="rect">
            <a:avLst/>
          </a:prstGeom>
        </p:spPr>
      </p:pic>
      <p:pic>
        <p:nvPicPr>
          <p:cNvPr id="7" name="Picture 6"/>
          <p:cNvPicPr>
            <a:picLocks noChangeAspect="1"/>
          </p:cNvPicPr>
          <p:nvPr/>
        </p:nvPicPr>
        <p:blipFill>
          <a:blip r:embed="rId3"/>
          <a:stretch>
            <a:fillRect/>
          </a:stretch>
        </p:blipFill>
        <p:spPr>
          <a:xfrm>
            <a:off x="9293116" y="3302118"/>
            <a:ext cx="2609850" cy="771525"/>
          </a:xfrm>
          <a:prstGeom prst="rect">
            <a:avLst/>
          </a:prstGeom>
        </p:spPr>
      </p:pic>
    </p:spTree>
    <p:extLst>
      <p:ext uri="{BB962C8B-B14F-4D97-AF65-F5344CB8AC3E}">
        <p14:creationId xmlns:p14="http://schemas.microsoft.com/office/powerpoint/2010/main" val="1119216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191B0E"/>
                </a:solidFill>
              </a:rPr>
              <a:t>Where is the World’s Population Distributed? </a:t>
            </a:r>
            <a:endParaRPr lang="en-US" dirty="0"/>
          </a:p>
        </p:txBody>
      </p:sp>
      <p:sp>
        <p:nvSpPr>
          <p:cNvPr id="3" name="Content Placeholder 2"/>
          <p:cNvSpPr>
            <a:spLocks noGrp="1"/>
          </p:cNvSpPr>
          <p:nvPr>
            <p:ph sz="half" idx="1"/>
          </p:nvPr>
        </p:nvSpPr>
        <p:spPr>
          <a:xfrm>
            <a:off x="1371600" y="1891863"/>
            <a:ext cx="4067503" cy="4146330"/>
          </a:xfrm>
        </p:spPr>
        <p:txBody>
          <a:bodyPr>
            <a:normAutofit/>
          </a:bodyPr>
          <a:lstStyle/>
          <a:p>
            <a:r>
              <a:rPr lang="en-US" b="1" dirty="0" smtClean="0">
                <a:solidFill>
                  <a:srgbClr val="070707"/>
                </a:solidFill>
                <a:latin typeface="Times New Roman" panose="02020603050405020304" pitchFamily="18" charset="0"/>
                <a:cs typeface="Times New Roman" panose="02020603050405020304" pitchFamily="18" charset="0"/>
              </a:rPr>
              <a:t>Population </a:t>
            </a:r>
            <a:r>
              <a:rPr lang="en-US" b="1" dirty="0">
                <a:solidFill>
                  <a:srgbClr val="070707"/>
                </a:solidFill>
                <a:latin typeface="Times New Roman" panose="02020603050405020304" pitchFamily="18" charset="0"/>
                <a:cs typeface="Times New Roman" panose="02020603050405020304" pitchFamily="18" charset="0"/>
              </a:rPr>
              <a:t>clusters.</a:t>
            </a:r>
            <a:r>
              <a:rPr lang="en-US" dirty="0">
                <a:solidFill>
                  <a:srgbClr val="070707"/>
                </a:solidFill>
                <a:latin typeface="Times New Roman" panose="02020603050405020304" pitchFamily="18" charset="0"/>
                <a:cs typeface="Times New Roman" panose="02020603050405020304" pitchFamily="18" charset="0"/>
              </a:rPr>
              <a:t> </a:t>
            </a:r>
            <a:endParaRPr lang="en-US" dirty="0" smtClean="0">
              <a:solidFill>
                <a:srgbClr val="070707"/>
              </a:solidFill>
              <a:latin typeface="Times New Roman" panose="02020603050405020304" pitchFamily="18" charset="0"/>
              <a:cs typeface="Times New Roman" panose="02020603050405020304" pitchFamily="18" charset="0"/>
            </a:endParaRPr>
          </a:p>
          <a:p>
            <a:r>
              <a:rPr lang="en-US" dirty="0" smtClean="0">
                <a:solidFill>
                  <a:srgbClr val="070707"/>
                </a:solidFill>
                <a:latin typeface="Times New Roman" panose="02020603050405020304" pitchFamily="18" charset="0"/>
                <a:cs typeface="Times New Roman" panose="02020603050405020304" pitchFamily="18" charset="0"/>
              </a:rPr>
              <a:t>The </a:t>
            </a:r>
            <a:r>
              <a:rPr lang="en-US" dirty="0">
                <a:solidFill>
                  <a:srgbClr val="070707"/>
                </a:solidFill>
                <a:latin typeface="Times New Roman" panose="02020603050405020304" pitchFamily="18" charset="0"/>
                <a:cs typeface="Times New Roman" panose="02020603050405020304" pitchFamily="18" charset="0"/>
              </a:rPr>
              <a:t>world can be divided into seven regions, each containing approximately 1 billion </a:t>
            </a:r>
            <a:r>
              <a:rPr lang="en-US" dirty="0" smtClean="0">
                <a:solidFill>
                  <a:srgbClr val="070707"/>
                </a:solidFill>
                <a:latin typeface="Times New Roman" panose="02020603050405020304" pitchFamily="18" charset="0"/>
                <a:cs typeface="Times New Roman" panose="02020603050405020304" pitchFamily="18" charset="0"/>
              </a:rPr>
              <a:t>people. The </a:t>
            </a:r>
            <a:r>
              <a:rPr lang="en-US" dirty="0">
                <a:solidFill>
                  <a:srgbClr val="070707"/>
                </a:solidFill>
                <a:latin typeface="Times New Roman" panose="02020603050405020304" pitchFamily="18" charset="0"/>
                <a:cs typeface="Times New Roman" panose="02020603050405020304" pitchFamily="18" charset="0"/>
              </a:rPr>
              <a:t>small size of the Asia regions shows the large number of the world's inhabitants living there</a:t>
            </a:r>
            <a:r>
              <a:rPr lang="en-US" dirty="0" smtClean="0">
                <a:solidFill>
                  <a:srgbClr val="070707"/>
                </a:solidFill>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Physical environments that are too dry, too cold, too wet, or too mountainous tend to have fewer inhabitants</a:t>
            </a:r>
          </a:p>
          <a:p>
            <a:endParaRPr lang="en-US" dirty="0"/>
          </a:p>
        </p:txBody>
      </p:sp>
      <p:pic>
        <p:nvPicPr>
          <p:cNvPr id="5" name="Content Placeholder 4"/>
          <p:cNvPicPr>
            <a:picLocks noGrp="1" noChangeAspect="1"/>
          </p:cNvPicPr>
          <p:nvPr>
            <p:ph sz="half" idx="2"/>
          </p:nvPr>
        </p:nvPicPr>
        <p:blipFill>
          <a:blip r:embed="rId2"/>
          <a:stretch>
            <a:fillRect/>
          </a:stretch>
        </p:blipFill>
        <p:spPr>
          <a:xfrm>
            <a:off x="5434733" y="2171700"/>
            <a:ext cx="6462463" cy="3440824"/>
          </a:xfrm>
          <a:prstGeom prst="rect">
            <a:avLst/>
          </a:prstGeom>
        </p:spPr>
      </p:pic>
    </p:spTree>
    <p:extLst>
      <p:ext uri="{BB962C8B-B14F-4D97-AF65-F5344CB8AC3E}">
        <p14:creationId xmlns:p14="http://schemas.microsoft.com/office/powerpoint/2010/main" val="237421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191B0E"/>
                </a:solidFill>
              </a:rPr>
              <a:t>Where is the World’s Population Distributed? </a:t>
            </a:r>
            <a:endParaRPr lang="en-US" dirty="0"/>
          </a:p>
        </p:txBody>
      </p:sp>
      <p:sp>
        <p:nvSpPr>
          <p:cNvPr id="3" name="Content Placeholder 2"/>
          <p:cNvSpPr>
            <a:spLocks noGrp="1"/>
          </p:cNvSpPr>
          <p:nvPr>
            <p:ph sz="half" idx="1"/>
          </p:nvPr>
        </p:nvSpPr>
        <p:spPr>
          <a:xfrm>
            <a:off x="851338" y="2002221"/>
            <a:ext cx="4761186" cy="4382813"/>
          </a:xfrm>
        </p:spPr>
        <p:txBody>
          <a:bodyPr/>
          <a:lstStyle/>
          <a:p>
            <a:r>
              <a:rPr lang="en-US" b="1" u="sng" dirty="0" smtClean="0">
                <a:latin typeface="Times New Roman" panose="02020603050405020304" pitchFamily="18" charset="0"/>
                <a:cs typeface="Times New Roman" panose="02020603050405020304" pitchFamily="18" charset="0"/>
              </a:rPr>
              <a:t>Sparsely </a:t>
            </a:r>
            <a:r>
              <a:rPr lang="en-US" b="1" u="sng" dirty="0">
                <a:latin typeface="Times New Roman" panose="02020603050405020304" pitchFamily="18" charset="0"/>
                <a:cs typeface="Times New Roman" panose="02020603050405020304" pitchFamily="18" charset="0"/>
              </a:rPr>
              <a:t>Populated Regions </a:t>
            </a:r>
            <a:endParaRPr lang="en-US" b="1" u="sng"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Humans </a:t>
            </a:r>
            <a:r>
              <a:rPr lang="en-US" dirty="0">
                <a:latin typeface="Times New Roman" panose="02020603050405020304" pitchFamily="18" charset="0"/>
                <a:cs typeface="Times New Roman" panose="02020603050405020304" pitchFamily="18" charset="0"/>
              </a:rPr>
              <a:t>avoid clustering in certain physical environments.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Dry </a:t>
            </a:r>
            <a:r>
              <a:rPr lang="en-US" dirty="0">
                <a:latin typeface="Times New Roman" panose="02020603050405020304" pitchFamily="18" charset="0"/>
                <a:cs typeface="Times New Roman" panose="02020603050405020304" pitchFamily="18" charset="0"/>
              </a:rPr>
              <a:t>Lands • Wet Lands • Cold Lands • High Lands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Places </a:t>
            </a:r>
            <a:r>
              <a:rPr lang="en-US" dirty="0">
                <a:latin typeface="Times New Roman" panose="02020603050405020304" pitchFamily="18" charset="0"/>
                <a:cs typeface="Times New Roman" panose="02020603050405020304" pitchFamily="18" charset="0"/>
              </a:rPr>
              <a:t>considered too harsh for occupancy have diminished over time.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Places </a:t>
            </a:r>
            <a:r>
              <a:rPr lang="en-US" dirty="0">
                <a:latin typeface="Times New Roman" panose="02020603050405020304" pitchFamily="18" charset="0"/>
                <a:cs typeface="Times New Roman" panose="02020603050405020304" pitchFamily="18" charset="0"/>
              </a:rPr>
              <a:t>of permanent human settlement are termed the </a:t>
            </a:r>
            <a:r>
              <a:rPr lang="en-US" b="1" u="sng" dirty="0" err="1">
                <a:latin typeface="Times New Roman" panose="02020603050405020304" pitchFamily="18" charset="0"/>
                <a:cs typeface="Times New Roman" panose="02020603050405020304" pitchFamily="18" charset="0"/>
              </a:rPr>
              <a:t>ecumene</a:t>
            </a:r>
            <a:r>
              <a:rPr lang="en-US" dirty="0">
                <a:latin typeface="Times New Roman" panose="02020603050405020304" pitchFamily="18" charset="0"/>
                <a:cs typeface="Times New Roman" panose="02020603050405020304" pitchFamily="18" charset="0"/>
              </a:rPr>
              <a:t>. </a:t>
            </a:r>
          </a:p>
        </p:txBody>
      </p:sp>
      <p:pic>
        <p:nvPicPr>
          <p:cNvPr id="5" name="Content Placeholder 4"/>
          <p:cNvPicPr>
            <a:picLocks noGrp="1" noChangeAspect="1"/>
          </p:cNvPicPr>
          <p:nvPr>
            <p:ph sz="half" idx="2"/>
          </p:nvPr>
        </p:nvPicPr>
        <p:blipFill>
          <a:blip r:embed="rId2"/>
          <a:stretch>
            <a:fillRect/>
          </a:stretch>
        </p:blipFill>
        <p:spPr>
          <a:xfrm>
            <a:off x="5819386" y="2171700"/>
            <a:ext cx="6357462" cy="3519652"/>
          </a:xfrm>
          <a:prstGeom prst="rect">
            <a:avLst/>
          </a:prstGeom>
        </p:spPr>
      </p:pic>
    </p:spTree>
    <p:extLst>
      <p:ext uri="{BB962C8B-B14F-4D97-AF65-F5344CB8AC3E}">
        <p14:creationId xmlns:p14="http://schemas.microsoft.com/office/powerpoint/2010/main" val="1003483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441434"/>
            <a:ext cx="9601200" cy="1182414"/>
          </a:xfrm>
        </p:spPr>
        <p:txBody>
          <a:bodyPr>
            <a:normAutofit fontScale="90000"/>
          </a:bodyPr>
          <a:lstStyle/>
          <a:p>
            <a:pPr algn="ctr"/>
            <a:r>
              <a:rPr lang="en-US" dirty="0">
                <a:solidFill>
                  <a:srgbClr val="191B0E"/>
                </a:solidFill>
              </a:rPr>
              <a:t>Where is the World’s Population Distributed? </a:t>
            </a:r>
            <a:endParaRPr lang="en-US" dirty="0"/>
          </a:p>
        </p:txBody>
      </p:sp>
      <p:sp>
        <p:nvSpPr>
          <p:cNvPr id="5" name="Content Placeholder 4"/>
          <p:cNvSpPr>
            <a:spLocks noGrp="1"/>
          </p:cNvSpPr>
          <p:nvPr>
            <p:ph sz="half" idx="1"/>
          </p:nvPr>
        </p:nvSpPr>
        <p:spPr>
          <a:xfrm>
            <a:off x="1371600" y="1623849"/>
            <a:ext cx="4447786" cy="4745420"/>
          </a:xfrm>
        </p:spPr>
        <p:txBody>
          <a:bodyPr>
            <a:normAutofit fontScale="85000" lnSpcReduction="10000"/>
          </a:bodyPr>
          <a:lstStyle/>
          <a:p>
            <a:r>
              <a:rPr lang="en-US" dirty="0" smtClean="0"/>
              <a:t>COLD </a:t>
            </a:r>
            <a:r>
              <a:rPr lang="en-US" dirty="0"/>
              <a:t>LANDS</a:t>
            </a:r>
          </a:p>
          <a:p>
            <a:r>
              <a:rPr lang="en-US" dirty="0"/>
              <a:t>Much of the land near the North and South poles is perpetually covered with ice or the ground is permanently frozen (permafrost). The polar regions are unsuitable for planting crops, and few animals can survive the extreme cold.</a:t>
            </a:r>
          </a:p>
          <a:p>
            <a:endParaRPr lang="en-US" dirty="0"/>
          </a:p>
          <a:p>
            <a:r>
              <a:rPr lang="en-US" dirty="0" smtClean="0"/>
              <a:t>WET </a:t>
            </a:r>
            <a:r>
              <a:rPr lang="en-US" dirty="0"/>
              <a:t>LANDS</a:t>
            </a:r>
          </a:p>
          <a:p>
            <a:r>
              <a:rPr lang="en-US" dirty="0"/>
              <a:t>Lands that receive very high levels of precipitation, located primarily near the equator, may also be inhospitable for human occupation. The combination of rain and heat rapidly depletes nutrients from the soil and thus hinders agriculture.</a:t>
            </a:r>
          </a:p>
          <a:p>
            <a:endParaRPr lang="en-US" dirty="0"/>
          </a:p>
        </p:txBody>
      </p:sp>
      <p:pic>
        <p:nvPicPr>
          <p:cNvPr id="7" name="Content Placeholder 6"/>
          <p:cNvPicPr>
            <a:picLocks noGrp="1" noChangeAspect="1"/>
          </p:cNvPicPr>
          <p:nvPr>
            <p:ph sz="half" idx="2"/>
          </p:nvPr>
        </p:nvPicPr>
        <p:blipFill>
          <a:blip r:embed="rId2"/>
          <a:stretch>
            <a:fillRect/>
          </a:stretch>
        </p:blipFill>
        <p:spPr>
          <a:xfrm>
            <a:off x="6931038" y="1509521"/>
            <a:ext cx="4229993" cy="2368796"/>
          </a:xfrm>
          <a:prstGeom prst="rect">
            <a:avLst/>
          </a:prstGeom>
        </p:spPr>
      </p:pic>
      <p:pic>
        <p:nvPicPr>
          <p:cNvPr id="8" name="Picture 7"/>
          <p:cNvPicPr>
            <a:picLocks noChangeAspect="1"/>
          </p:cNvPicPr>
          <p:nvPr/>
        </p:nvPicPr>
        <p:blipFill>
          <a:blip r:embed="rId3"/>
          <a:stretch>
            <a:fillRect/>
          </a:stretch>
        </p:blipFill>
        <p:spPr>
          <a:xfrm>
            <a:off x="6369270" y="3996559"/>
            <a:ext cx="3297128" cy="2234318"/>
          </a:xfrm>
          <a:prstGeom prst="rect">
            <a:avLst/>
          </a:prstGeom>
        </p:spPr>
      </p:pic>
    </p:spTree>
    <p:extLst>
      <p:ext uri="{BB962C8B-B14F-4D97-AF65-F5344CB8AC3E}">
        <p14:creationId xmlns:p14="http://schemas.microsoft.com/office/powerpoint/2010/main" val="430460299"/>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106</TotalTime>
  <Words>1139</Words>
  <Application>Microsoft Office PowerPoint</Application>
  <PresentationFormat>Widescreen</PresentationFormat>
  <Paragraphs>77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Franklin Gothic Book</vt:lpstr>
      <vt:lpstr>Palatino ET W02</vt:lpstr>
      <vt:lpstr>Times New Roman</vt:lpstr>
      <vt:lpstr>Crop</vt:lpstr>
      <vt:lpstr>CHAPTER 2 - Population and Health </vt:lpstr>
      <vt:lpstr>Focus Questions 2-1</vt:lpstr>
      <vt:lpstr>Where is the World’s Population Distributed? </vt:lpstr>
      <vt:lpstr>Where is the World’s Population Distributed? </vt:lpstr>
      <vt:lpstr>Where is the World’s Population Distributed? </vt:lpstr>
      <vt:lpstr>Where is the World’s Population Distributed? </vt:lpstr>
      <vt:lpstr>Where is the World’s Population Distributed? </vt:lpstr>
      <vt:lpstr>Where is the World’s Population Distributed? </vt:lpstr>
      <vt:lpstr>Where is the World’s Population Distributed? </vt:lpstr>
      <vt:lpstr>Where is the World’s Population Distributed? </vt:lpstr>
      <vt:lpstr>Where is the World’s Population Distributed? </vt:lpstr>
    </vt:vector>
  </TitlesOfParts>
  <Company>Palm Springs Unified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 Population and Health</dc:title>
  <dc:creator>Aparicio, Abraham (aaparicio@psusd.us)</dc:creator>
  <cp:lastModifiedBy>Aparicio, Abraham (aaparicio@psusd.us)</cp:lastModifiedBy>
  <cp:revision>10</cp:revision>
  <dcterms:created xsi:type="dcterms:W3CDTF">2018-09-18T17:58:23Z</dcterms:created>
  <dcterms:modified xsi:type="dcterms:W3CDTF">2018-09-18T19:44:41Z</dcterms:modified>
</cp:coreProperties>
</file>