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  <p:sldMasterId id="2147483658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embeddedFontLst>
    <p:embeddedFont>
      <p:font typeface="Arimo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000000"/>
          </p15:clr>
        </p15:guide>
        <p15:guide id="2" orient="horz" pos="4032">
          <p15:clr>
            <a:srgbClr val="000000"/>
          </p15:clr>
        </p15:guide>
        <p15:guide id="3" pos="288">
          <p15:clr>
            <a:srgbClr val="000000"/>
          </p15:clr>
        </p15:guide>
        <p15:guide id="4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8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120" y="72"/>
      </p:cViewPr>
      <p:guideLst>
        <p:guide orient="horz" pos="2208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-1320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64703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3608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2882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7027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09eebff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09eebff2f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409eebff2f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404456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09eebff2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09eebff2f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409eebff2f_0_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67040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09eebff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09eebff2f_0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409eebff2f_0_1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550732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371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1103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7017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1673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/>
              <a:t>First decision a cartographer faces is how much of Earth’s surface to depict on the map.</a:t>
            </a:r>
            <a:endParaRPr/>
          </a:p>
          <a:p>
            <a:pPr marL="1714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/>
              <a:t>Ratio or Fraction scale- If you measure the distance between Point A and Point B as 1 inch, then their distance apart on Earth’s surface is 24,000 inches.</a:t>
            </a:r>
            <a:endParaRPr/>
          </a:p>
        </p:txBody>
      </p:sp>
      <p:sp>
        <p:nvSpPr>
          <p:cNvPr id="86" name="Google Shape;86;p4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051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4353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1288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028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0" y="30162"/>
            <a:ext cx="9144000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/>
          <a:lstStyle>
            <a:lvl1pPr marR="0" lvl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65125" y="1141412"/>
            <a:ext cx="8229600" cy="510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/>
          <a:lstStyle>
            <a:lvl1pPr marR="0" lvl="0" algn="l" rtl="0">
              <a:spcBef>
                <a:spcPts val="200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 rot="5400000">
            <a:off x="4876800" y="1981200"/>
            <a:ext cx="6248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/>
          <a:lstStyle>
            <a:lvl1pPr marR="0" lvl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 rot="5400000">
            <a:off x="228600" y="-228600"/>
            <a:ext cx="62484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b" anchorCtr="0"/>
          <a:lstStyle>
            <a:lvl1pPr marR="0" lvl="0" algn="l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/>
          <a:lstStyle>
            <a:lvl1pPr marR="0" lvl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/>
          <a:lstStyle>
            <a:lvl1pPr marR="0" lvl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65125" y="1141413"/>
            <a:ext cx="4038600" cy="510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2"/>
          </p:nvPr>
        </p:nvSpPr>
        <p:spPr>
          <a:xfrm>
            <a:off x="4556125" y="1141413"/>
            <a:ext cx="4038600" cy="510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76200" y="6602412"/>
            <a:ext cx="5399087" cy="17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ED6B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365125" y="44450"/>
            <a:ext cx="80010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1 Lecture</a:t>
            </a:r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457200" y="3101975"/>
            <a:ext cx="4343400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Concepts</a:t>
            </a:r>
            <a:endParaRPr/>
          </a:p>
        </p:txBody>
      </p:sp>
      <p:pic>
        <p:nvPicPr>
          <p:cNvPr id="14" name="Google Shape;14;p1" descr="\\integrafs1\prs\16_NMS\01. Receivables\RUBENSTEIN_CL_IRDVD\Jan-13\19-Jan\Cover Files\Media Files\RUBE1583_11_thumbnai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7750" y="1598612"/>
            <a:ext cx="3859212" cy="466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457200" y="600075"/>
            <a:ext cx="8259762" cy="95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mo"/>
              <a:buNone/>
            </a:pPr>
            <a:r>
              <a:rPr lang="en-US" sz="3600" b="1" i="0" u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The Cultural Landscape</a:t>
            </a:r>
            <a:endParaRPr sz="3400" b="1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Eleventh Edition</a:t>
            </a:r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457200" y="5078412"/>
            <a:ext cx="44196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Matthew Cartlidge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University of Nebraska-Lincoln</a:t>
            </a: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/>
          <a:lstStyle>
            <a:lvl1pPr marR="0" lvl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365125" y="1141412"/>
            <a:ext cx="8229600" cy="510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76200" y="6602412"/>
            <a:ext cx="5399087" cy="17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ED6B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/>
          <a:lstStyle>
            <a:lvl1pPr marR="0" lvl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365125" y="1141412"/>
            <a:ext cx="8229600" cy="510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/>
          <a:lstStyle>
            <a:lvl1pPr marR="0" lvl="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65125" y="1141412"/>
            <a:ext cx="8229600" cy="510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/>
          <p:nvPr/>
        </p:nvSpPr>
        <p:spPr>
          <a:xfrm>
            <a:off x="76200" y="6602412"/>
            <a:ext cx="5399087" cy="17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543175" y="407575"/>
            <a:ext cx="7772400" cy="14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6"/>
              </a:buClr>
              <a:buSzPts val="4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rPr>
              <a:t>KEY ISSUE 2: </a:t>
            </a:r>
            <a:br>
              <a:rPr lang="en-US" sz="3000" b="1" i="0" u="none" strike="noStrike" cap="none" dirty="0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1" i="0" u="none" strike="noStrike" cap="none" dirty="0">
                <a:solidFill>
                  <a:srgbClr val="ED6B06"/>
                </a:solidFill>
                <a:latin typeface="Arial"/>
                <a:ea typeface="Arial"/>
                <a:cs typeface="Arial"/>
                <a:sym typeface="Arial"/>
              </a:rPr>
              <a:t>WHY IS EACH POINT ON EARTH UNIQUE?</a:t>
            </a:r>
            <a:endParaRPr sz="3000" dirty="0"/>
          </a:p>
        </p:txBody>
      </p:sp>
      <p:sp>
        <p:nvSpPr>
          <p:cNvPr id="58" name="Google Shape;58;p12"/>
          <p:cNvSpPr txBox="1"/>
          <p:nvPr/>
        </p:nvSpPr>
        <p:spPr>
          <a:xfrm>
            <a:off x="457200" y="1726950"/>
            <a:ext cx="8443200" cy="4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rtl="0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/>
              <a:t>Define Place, and identify the two ways in which Geographers view place? </a:t>
            </a:r>
            <a:endParaRPr sz="2700"/>
          </a:p>
          <a:p>
            <a:pPr marL="457200" lvl="0" indent="-400050" rtl="0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/>
              <a:t>Geographers use location to help describe the uniqueness of a place, identify the three ways in which location can be identified? </a:t>
            </a:r>
            <a:endParaRPr sz="2700"/>
          </a:p>
          <a:p>
            <a:pPr marL="457200" lvl="0" indent="-400050" rtl="0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/>
              <a:t>What are some the examples that can be used to identify Place Name. (toponym) </a:t>
            </a:r>
            <a:endParaRPr sz="2700"/>
          </a:p>
          <a:p>
            <a:pPr marL="457200" lvl="0" indent="-400050" rtl="0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/>
              <a:t>What are the three types of regions? List and define them.</a:t>
            </a:r>
            <a:endParaRPr sz="2700"/>
          </a:p>
          <a:p>
            <a:pPr marL="457200" lvl="0" indent="-400050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/>
              <a:t>What two questions does culture help geographers answer? </a:t>
            </a:r>
            <a:endParaRPr sz="2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28750"/>
            <a:ext cx="82296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265675" y="99625"/>
            <a:ext cx="6691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u="sng">
                <a:solidFill>
                  <a:schemeClr val="dk1"/>
                </a:solidFill>
              </a:rPr>
              <a:t>Examples of Vernacular Region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 descr="tornado alley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25800"/>
            <a:ext cx="3581400" cy="29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 descr="usa_bible_bel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8425" y="1519837"/>
            <a:ext cx="3930650" cy="242411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 txBox="1"/>
          <p:nvPr/>
        </p:nvSpPr>
        <p:spPr>
          <a:xfrm>
            <a:off x="199275" y="16600"/>
            <a:ext cx="62436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u="sng">
                <a:solidFill>
                  <a:schemeClr val="dk1"/>
                </a:solidFill>
              </a:rPr>
              <a:t>Examples of Vernacular Region</a:t>
            </a:r>
            <a:endParaRPr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0" y="-102703"/>
            <a:ext cx="9144000" cy="684000"/>
          </a:xfrm>
          <a:prstGeom prst="rect">
            <a:avLst/>
          </a:prstGeom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dirty="0"/>
              <a:t>Culture </a:t>
            </a:r>
            <a:endParaRPr dirty="0"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65125" y="863474"/>
            <a:ext cx="8229600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rtl="0">
              <a:spcBef>
                <a:spcPts val="64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To understand why each region on Earth is distinctive geographers refer to Culture.</a:t>
            </a:r>
            <a:endParaRPr sz="3000" dirty="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 u="sng" dirty="0"/>
              <a:t>Culture</a:t>
            </a:r>
            <a:r>
              <a:rPr lang="en-US" sz="3000" dirty="0"/>
              <a:t> is defined as the body of customary beliefs, material traits, and social forms that together constitute the distinct tradition of a group of people. </a:t>
            </a:r>
            <a:endParaRPr sz="3000" dirty="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Culture helps answer two important questions for geographers in trying to understand a place uniqueness.</a:t>
            </a:r>
            <a:endParaRPr sz="3000" dirty="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 b="1" u="sng" dirty="0"/>
              <a:t>What people care about? </a:t>
            </a:r>
            <a:endParaRPr sz="3000" b="1" u="sng" dirty="0"/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 b="1" u="sng" dirty="0"/>
              <a:t>What people take care of?</a:t>
            </a:r>
            <a:endParaRPr sz="3000" b="1" u="sn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0" y="-135888"/>
            <a:ext cx="9144000" cy="579300"/>
          </a:xfrm>
          <a:prstGeom prst="rect">
            <a:avLst/>
          </a:prstGeom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Culture </a:t>
            </a:r>
            <a:endParaRPr dirty="0"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65125" y="946500"/>
            <a:ext cx="8229600" cy="530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 u="sng" dirty="0"/>
              <a:t>What people care about? </a:t>
            </a:r>
            <a:endParaRPr sz="2400" b="1" u="sng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Geographers study why the customary ideas, beliefs and values of a people produce a distinctive culture in a particular place.</a:t>
            </a:r>
            <a:endParaRPr sz="24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Cultural values derive from three cultural traits </a:t>
            </a:r>
            <a:endParaRPr sz="24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b="1" u="sng" dirty="0"/>
              <a:t>Language;</a:t>
            </a:r>
            <a:r>
              <a:rPr lang="en-US" sz="2400" dirty="0"/>
              <a:t> is a system of signs and sounds gestures and marks that heave meaning.  </a:t>
            </a:r>
            <a:endParaRPr sz="24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/>
              <a:t>Religion: principle system of attitudes, beliefs and practices through which people worship in a formal organized way. </a:t>
            </a:r>
            <a:endParaRPr sz="2400" dirty="0"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/>
              <a:t>Ethnicity: encompasses a group’s language, religion, cultural values and physical traits.  </a:t>
            </a:r>
            <a:endParaRPr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0" y="30162"/>
            <a:ext cx="9144000" cy="579300"/>
          </a:xfrm>
          <a:prstGeom prst="rect">
            <a:avLst/>
          </a:prstGeom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457200" lvl="0" indent="-4191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rabicPeriod"/>
            </a:pPr>
            <a:r>
              <a:rPr lang="en-US" sz="3000" u="sng" dirty="0">
                <a:solidFill>
                  <a:schemeClr val="dk1"/>
                </a:solidFill>
              </a:rPr>
              <a:t>What people take care of? </a:t>
            </a:r>
            <a:endParaRPr sz="3000" u="sng" dirty="0">
              <a:solidFill>
                <a:schemeClr val="dk1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365125" y="763849"/>
            <a:ext cx="8229600" cy="548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rtl="0"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The second element of culture of interest is the production of material wealth, food, clothing, and shelter. </a:t>
            </a:r>
            <a:endParaRPr sz="2800" dirty="0"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Geographers divide the world into regions.</a:t>
            </a:r>
            <a:endParaRPr sz="2800" dirty="0"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sz="2800" b="1" dirty="0"/>
              <a:t>Developing Countries:</a:t>
            </a:r>
            <a:r>
              <a:rPr lang="en-US" sz="2800" dirty="0"/>
              <a:t> engage in agriculture as a primary industry.  </a:t>
            </a:r>
            <a:endParaRPr sz="2800" dirty="0"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sz="2800" b="1" dirty="0"/>
              <a:t>Developed Countries:</a:t>
            </a:r>
            <a:r>
              <a:rPr lang="en-US" sz="2800" dirty="0"/>
              <a:t> perform jobs for wages and have various industries. </a:t>
            </a:r>
            <a:endParaRPr sz="2800" dirty="0"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Measurements to distinguish one from the other; Per Capita, literacy rates, hospital beds, industry, </a:t>
            </a:r>
            <a:endParaRPr sz="2800" dirty="0"/>
          </a:p>
          <a:p>
            <a:pPr marL="137160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0" y="30162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Is Each Point on Earth Unique?</a:t>
            </a:r>
            <a:endParaRPr dirty="0"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331900" y="609600"/>
            <a:ext cx="8229600" cy="52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400" b="1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specific point on Earth distinguished by a particular characteristic.</a:t>
            </a: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Physical place: </a:t>
            </a:r>
            <a:r>
              <a:rPr lang="en-US" sz="2400" dirty="0"/>
              <a:t>1.natural features – what nature provides – climate, landforms, vegetation, etc.</a:t>
            </a:r>
            <a:endParaRPr sz="2400" dirty="0"/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Human (cultural) place: </a:t>
            </a:r>
            <a:r>
              <a:rPr lang="en-US" sz="2400" dirty="0"/>
              <a:t>1.– features added by humans – distinctive dress, architecture, language, religion, burial practices, agricultural practices, etc.</a:t>
            </a:r>
            <a:endParaRPr sz="2400" b="1" dirty="0">
              <a:solidFill>
                <a:srgbClr val="FF0000"/>
              </a:solidFill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describing a place you answer the question “What is it like there?”</a:t>
            </a:r>
            <a:endParaRPr sz="2400" dirty="0"/>
          </a:p>
          <a:p>
            <a:pPr marL="342900" marR="0" lvl="0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Geographers describe a place on Earth by identifying its </a:t>
            </a:r>
            <a:r>
              <a:rPr lang="en-US" sz="24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location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position that something occupies on Earth’s surface.</a:t>
            </a:r>
            <a:endParaRPr sz="2400" dirty="0"/>
          </a:p>
          <a:p>
            <a:pPr marL="342900" lvl="0" indent="-3175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 place has an </a:t>
            </a:r>
            <a:r>
              <a:rPr lang="en-US" sz="2400" b="1" u="sng" dirty="0"/>
              <a:t>absolute</a:t>
            </a:r>
            <a:r>
              <a:rPr lang="en-US" sz="2400" dirty="0"/>
              <a:t> and a </a:t>
            </a:r>
            <a:r>
              <a:rPr lang="en-US" sz="2400" b="1" u="sng" dirty="0"/>
              <a:t>relative</a:t>
            </a:r>
            <a:r>
              <a:rPr lang="en-US" sz="2400" dirty="0"/>
              <a:t> location.</a:t>
            </a:r>
            <a:endParaRPr sz="2400" dirty="0"/>
          </a:p>
          <a:p>
            <a:pPr marL="3429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0" y="30162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Is Each Point on Earth Unique?</a:t>
            </a: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228600" y="685800"/>
            <a:ext cx="8458200" cy="510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Location can be identified in three ways.</a:t>
            </a:r>
            <a:endParaRPr dirty="0"/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 Name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a </a:t>
            </a:r>
            <a:r>
              <a:rPr lang="en-US" sz="2800" b="1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toponym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name given to a place on Earth.</a:t>
            </a:r>
            <a:endParaRPr dirty="0"/>
          </a:p>
          <a:p>
            <a:pPr marL="1771650" marR="0" lvl="3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Names derived from people, religious affiliation, physical features, or origins of its settlers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the physical character of a place.</a:t>
            </a:r>
            <a:endParaRPr dirty="0"/>
          </a:p>
          <a:p>
            <a:pPr marL="1771650" marR="0" lvl="3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Characteristics include climate, water sources, topography, soil, vegetation, and elevation.</a:t>
            </a:r>
            <a:endParaRPr dirty="0"/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Situation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the location of a place </a:t>
            </a:r>
            <a:r>
              <a:rPr lang="en-US" sz="2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relative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other places.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0" y="30162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dirty="0"/>
              <a:t>7 </a:t>
            </a: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Examples of </a:t>
            </a:r>
            <a:r>
              <a:rPr lang="en-US" sz="32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toponyms</a:t>
            </a:r>
            <a:endParaRPr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65125" y="762000"/>
            <a:ext cx="82296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Descriptive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Rocky Mountains (Colora</a:t>
            </a:r>
            <a:r>
              <a:rPr lang="en-US" sz="2400" dirty="0"/>
              <a:t>do)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Associative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Mill River, Springfield, Union Grove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 Names 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Battle Creek, Bloody Ridge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Commemorative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- named after a person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Virginia, Louisiana, Constantinople, Bob Hope</a:t>
            </a:r>
            <a:r>
              <a:rPr lang="en-US" sz="2400" dirty="0"/>
              <a:t>, Dean Martin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Commendatory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Pleasant Valley, Greenland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Mistaken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(historic errors in identification or translation) ex. West Indies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Shift Names 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(relocated names or names from settler's homeland)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Athens (Greece and Texas)</a:t>
            </a:r>
            <a:r>
              <a:rPr lang="en-US" dirty="0"/>
              <a:t>-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Palestine (Middle East and Texas)</a:t>
            </a:r>
            <a:r>
              <a:rPr lang="en-US" dirty="0"/>
              <a:t>-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Mexico, New England</a:t>
            </a:r>
            <a:endParaRPr dirty="0"/>
          </a:p>
          <a:p>
            <a: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0" y="30162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Is Each Point on Earth Unique?</a:t>
            </a:r>
            <a:endParaRPr dirty="0"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65125" y="990600"/>
            <a:ext cx="8229600" cy="510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The </a:t>
            </a:r>
            <a:r>
              <a:rPr lang="en-US" sz="2800" b="1" dirty="0"/>
              <a:t>sense of place</a:t>
            </a:r>
            <a:r>
              <a:rPr lang="en-US" sz="2800" dirty="0"/>
              <a:t> that humans possess may apply to a larger area of Earth rather than a specific place point. </a:t>
            </a:r>
            <a:endParaRPr sz="2800" dirty="0"/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Geographers use Region to group areas alike together. 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Region: A Unique Area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area on Earth defined by one or more distinctive characteristics is a </a:t>
            </a:r>
            <a:r>
              <a:rPr lang="en-US" sz="28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patterns of language, religion, and ethnicity contribute to a sense of place and shape the global </a:t>
            </a:r>
            <a:r>
              <a:rPr lang="en-US" sz="28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cultural landscape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0" y="30162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Is Each Point on Earth Unique?</a:t>
            </a:r>
            <a:endParaRPr dirty="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0" y="609600"/>
            <a:ext cx="89172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Geographers identify three types of regions:</a:t>
            </a: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marR="0" lvl="1" indent="-431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Formal Region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(aka </a:t>
            </a:r>
            <a:r>
              <a:rPr lang="en-US" sz="2400" b="0" i="1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uniform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region or </a:t>
            </a:r>
            <a:r>
              <a:rPr lang="en-US" sz="2400" b="0" i="1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homogeneous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region)</a:t>
            </a:r>
            <a:endParaRPr sz="2400" dirty="0"/>
          </a:p>
          <a:p>
            <a:pPr marL="1143000" marR="0" lvl="2" indent="-203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area in which everyone shares in common one or more distinctive characteristics</a:t>
            </a:r>
            <a:endParaRPr dirty="0"/>
          </a:p>
          <a:p>
            <a:pPr marL="1143000" marR="0" lvl="2" indent="-203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be something </a:t>
            </a:r>
            <a:r>
              <a:rPr lang="en-US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measurable</a:t>
            </a:r>
            <a:endParaRPr dirty="0"/>
          </a:p>
          <a:p>
            <a:pPr marL="1143000" marR="0" lvl="2" indent="-203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Could be cultural (common language), economic (growing a certain crop), or environmental (same climate), political</a:t>
            </a:r>
            <a:endParaRPr dirty="0"/>
          </a:p>
          <a:p>
            <a:pPr marL="1143000" marR="0" lvl="2" indent="-203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a state or a country with defined boundaries</a:t>
            </a:r>
            <a:endParaRPr dirty="0"/>
          </a:p>
          <a:p>
            <a:pPr marL="1143000" marR="0" lvl="2" indent="-203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Characteristic may be </a:t>
            </a:r>
            <a:r>
              <a:rPr lang="en-US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predominant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rather than universal.</a:t>
            </a:r>
            <a:endParaRPr dirty="0"/>
          </a:p>
          <a:p>
            <a:pPr marL="20574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" y="1676400"/>
            <a:ext cx="8610600" cy="22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0" y="30162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Formal Voting Regions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0" y="30162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Is Each Point on Earth Unique?</a:t>
            </a:r>
            <a:endParaRPr dirty="0"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65125" y="838200"/>
            <a:ext cx="8474075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 startAt="2"/>
            </a:pPr>
            <a:r>
              <a:rPr lang="en-US" sz="2800" b="1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Functional Region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(aka </a:t>
            </a:r>
            <a:r>
              <a:rPr lang="en-US" sz="2800" b="0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nodal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region)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area organized around a node or focal point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characteristic chosen to define a functional region dominates at a central focus or node and diminishes in importance outward.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Ex. Circulation of a newspaper, such as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New York Times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Ex. School district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/>
              <a:t>Ex. School boundaries </a:t>
            </a:r>
            <a:endParaRPr sz="2800" dirty="0"/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Ex. Customer base for a shop or restaurant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0" y="30162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dirty="0"/>
              <a:t>Why Is Each Point on Earth Unique?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411162" y="914400"/>
            <a:ext cx="8321675" cy="510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800" b="1" i="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Vernacular Region 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(aka perceptual region)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area that people </a:t>
            </a:r>
            <a:r>
              <a:rPr lang="en-US" sz="2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believe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exists as part of their cultural identity.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your “gut feeling” about an area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Ex. The American South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Ex. The Midwest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Ex. The Middle East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Microsoft Office PowerPoint</Application>
  <PresentationFormat>On-screen Show (4:3)</PresentationFormat>
  <Paragraphs>87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Arimo</vt:lpstr>
      <vt:lpstr>1_HA5Lect_template</vt:lpstr>
      <vt:lpstr>2_HA5Lect_template</vt:lpstr>
      <vt:lpstr>HA5Lect_template</vt:lpstr>
      <vt:lpstr>KEY ISSUE 2:  WHY IS EACH POINT ON EARTH UNIQUE?</vt:lpstr>
      <vt:lpstr>Why Is Each Point on Earth Unique?</vt:lpstr>
      <vt:lpstr>Why Is Each Point on Earth Unique?</vt:lpstr>
      <vt:lpstr>7 Examples of toponyms</vt:lpstr>
      <vt:lpstr>Why Is Each Point on Earth Unique?</vt:lpstr>
      <vt:lpstr>Why Is Each Point on Earth Unique?</vt:lpstr>
      <vt:lpstr>Formal Voting Regions</vt:lpstr>
      <vt:lpstr>Why Is Each Point on Earth Unique?</vt:lpstr>
      <vt:lpstr>Why Is Each Point on Earth Unique? </vt:lpstr>
      <vt:lpstr>PowerPoint Presentation</vt:lpstr>
      <vt:lpstr>PowerPoint Presentation</vt:lpstr>
      <vt:lpstr>Culture </vt:lpstr>
      <vt:lpstr>Culture </vt:lpstr>
      <vt:lpstr>What people take care of?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ISSUE 2:  WHY IS EACH POINT ON EARTH UNIQUE?</dc:title>
  <dc:creator>Aparicio, Abraham (aaparicio@psusd.us)</dc:creator>
  <cp:lastModifiedBy>Aparicio, Abraham (aaparicio@psusd.us)</cp:lastModifiedBy>
  <cp:revision>1</cp:revision>
  <dcterms:modified xsi:type="dcterms:W3CDTF">2018-08-30T21:48:40Z</dcterms:modified>
</cp:coreProperties>
</file>